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521" r:id="rId2"/>
    <p:sldId id="514" r:id="rId3"/>
    <p:sldId id="515" r:id="rId4"/>
    <p:sldId id="551" r:id="rId5"/>
    <p:sldId id="552" r:id="rId6"/>
    <p:sldId id="553" r:id="rId7"/>
    <p:sldId id="532" r:id="rId8"/>
    <p:sldId id="554" r:id="rId9"/>
    <p:sldId id="568" r:id="rId10"/>
    <p:sldId id="569" r:id="rId11"/>
    <p:sldId id="535" r:id="rId12"/>
    <p:sldId id="571" r:id="rId13"/>
    <p:sldId id="572" r:id="rId14"/>
    <p:sldId id="573" r:id="rId15"/>
    <p:sldId id="574" r:id="rId16"/>
    <p:sldId id="530" r:id="rId17"/>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2C6BB5AE-A4C6-431E-B83A-3905BF2841B4}">
          <p14:sldIdLst>
            <p14:sldId id="521"/>
          </p14:sldIdLst>
        </p14:section>
        <p14:section name="目录与章节页" id="{953A84C6-99AB-4A42-B73B-2C78684FA9EA}">
          <p14:sldIdLst>
            <p14:sldId id="514"/>
          </p14:sldIdLst>
        </p14:section>
        <p14:section name="内容页" id="{492378D0-F367-4E57-BCFF-1FD699F47409}">
          <p14:sldIdLst>
            <p14:sldId id="515"/>
            <p14:sldId id="551"/>
            <p14:sldId id="552"/>
            <p14:sldId id="553"/>
            <p14:sldId id="532"/>
            <p14:sldId id="554"/>
            <p14:sldId id="568"/>
            <p14:sldId id="569"/>
            <p14:sldId id="535"/>
            <p14:sldId id="571"/>
            <p14:sldId id="572"/>
            <p14:sldId id="573"/>
            <p14:sldId id="574"/>
          </p14:sldIdLst>
        </p14:section>
        <p14:section name="封底" id="{FC6E127C-9EBE-422D-9F9B-3F83DE547E0F}">
          <p14:sldIdLst>
            <p14:sldId id="530"/>
          </p14:sldIdLst>
        </p14:section>
        <p14:section name="图标" id="{D1AAE4E8-5ADD-4189-AD4F-8C2A1D63AE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DD8"/>
    <a:srgbClr val="063A65"/>
    <a:srgbClr val="BD9F68"/>
    <a:srgbClr val="CBB387"/>
    <a:srgbClr val="D8C5A4"/>
    <a:srgbClr val="EADFCD"/>
    <a:srgbClr val="F3863B"/>
    <a:srgbClr val="15529B"/>
    <a:srgbClr val="C816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1" autoAdjust="0"/>
    <p:restoredTop sz="93826" autoAdjust="0"/>
  </p:normalViewPr>
  <p:slideViewPr>
    <p:cSldViewPr snapToGrid="0">
      <p:cViewPr varScale="1">
        <p:scale>
          <a:sx n="94" d="100"/>
          <a:sy n="94" d="100"/>
        </p:scale>
        <p:origin x="115" y="106"/>
      </p:cViewPr>
      <p:guideLst/>
    </p:cSldViewPr>
  </p:slideViewPr>
  <p:notesTextViewPr>
    <p:cViewPr>
      <p:scale>
        <a:sx n="1" d="1"/>
        <a:sy n="1" d="1"/>
      </p:scale>
      <p:origin x="0" y="0"/>
    </p:cViewPr>
  </p:notesText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1" dirty="0"/>
              <a:t>图表标题</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dLbls>
          <c:showLegendKey val="0"/>
          <c:showVal val="0"/>
          <c:showCatName val="0"/>
          <c:showSerName val="0"/>
          <c:showPercent val="0"/>
          <c:showBubbleSize val="0"/>
        </c:dLbls>
        <c:gapWidth val="219"/>
        <c:overlap val="-27"/>
        <c:axId val="2085141800"/>
        <c:axId val="2085142128"/>
      </c:bar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2085141800"/>
        <c:crosses val="autoZero"/>
        <c:crossBetween val="between"/>
      </c:valAx>
      <c:spPr>
        <a:noFill/>
        <a:ln>
          <a:noFill/>
        </a:ln>
        <a:effectLst/>
      </c:spPr>
    </c:plotArea>
    <c:plotVisOnly val="1"/>
    <c:dispBlanksAs val="gap"/>
    <c:showDLblsOverMax val="0"/>
  </c:chart>
  <c:spPr>
    <a:noFill/>
    <a:ln>
      <a:solidFill>
        <a:srgbClr val="BD9F68"/>
      </a:solid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08C3B1-167A-4D27-B8C3-D322959B1161}" type="datetimeFigureOut">
              <a:rPr lang="zh-CN" altLang="en-US" smtClean="0"/>
              <a:t>2023/8/19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65B007-A24C-447D-B308-6C22707D233D}"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2F569-4378-4B9E-B24B-157A870E466B}"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11614-B1B4-4A7E-8484-D6D067AF10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样式1">
    <p:spTree>
      <p:nvGrpSpPr>
        <p:cNvPr id="1" name=""/>
        <p:cNvGrpSpPr/>
        <p:nvPr/>
      </p:nvGrpSpPr>
      <p:grpSpPr>
        <a:xfrm>
          <a:off x="0" y="0"/>
          <a:ext cx="0" cy="0"/>
          <a:chOff x="0" y="0"/>
          <a:chExt cx="0" cy="0"/>
        </a:xfrm>
      </p:grpSpPr>
      <p:pic>
        <p:nvPicPr>
          <p:cNvPr id="15" name="图形 1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0652" y="409802"/>
            <a:ext cx="2612072" cy="686742"/>
          </a:xfrm>
          <a:prstGeom prst="rect">
            <a:avLst/>
          </a:prstGeom>
        </p:spPr>
      </p:pic>
      <p:pic>
        <p:nvPicPr>
          <p:cNvPr id="10" name="图片 9"/>
          <p:cNvPicPr>
            <a:picLocks noChangeAspect="1"/>
          </p:cNvPicPr>
          <p:nvPr userDrawn="1"/>
        </p:nvPicPr>
        <p:blipFill rotWithShape="1">
          <a:blip r:embed="rId4" cstate="print">
            <a:extLst>
              <a:ext uri="{28A0092B-C50C-407E-A947-70E740481C1C}">
                <a14:useLocalDpi xmlns:a14="http://schemas.microsoft.com/office/drawing/2010/main" val="0"/>
              </a:ext>
            </a:extLst>
          </a:blip>
          <a:srcRect t="9366" b="6251"/>
          <a:stretch>
            <a:fillRect/>
          </a:stretch>
        </p:blipFill>
        <p:spPr>
          <a:xfrm rot="10800000">
            <a:off x="-1" y="0"/>
            <a:ext cx="12192001" cy="6858000"/>
          </a:xfrm>
          <a:prstGeom prst="rect">
            <a:avLst/>
          </a:prstGeom>
          <a:scene3d>
            <a:camera prst="orthographicFront">
              <a:rot lat="0" lon="10800000" rev="0"/>
            </a:camera>
            <a:lightRig rig="threePt" dir="t"/>
          </a:scene3d>
        </p:spPr>
      </p:pic>
      <p:pic>
        <p:nvPicPr>
          <p:cNvPr id="11" name="图形 10"/>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18058" y="5832702"/>
            <a:ext cx="2612072" cy="68674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6">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4" name="Titre 11"/>
          <p:cNvSpPr txBox="1"/>
          <p:nvPr userDrawn="1"/>
        </p:nvSpPr>
        <p:spPr>
          <a:xfrm>
            <a:off x="10087730" y="6247075"/>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5" name="直接连接符 14"/>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24" name="矩形 23"/>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grpSp>
        <p:nvGrpSpPr>
          <p:cNvPr id="26" name="组合 25"/>
          <p:cNvGrpSpPr/>
          <p:nvPr userDrawn="1"/>
        </p:nvGrpSpPr>
        <p:grpSpPr>
          <a:xfrm>
            <a:off x="9057832" y="3429000"/>
            <a:ext cx="2101020" cy="2015089"/>
            <a:chOff x="1048224" y="3047028"/>
            <a:chExt cx="2862843" cy="2991505"/>
          </a:xfrm>
        </p:grpSpPr>
        <p:sp>
          <p:nvSpPr>
            <p:cNvPr id="27" name="矩形 26"/>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8" name="矩形 27"/>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9" name="图形 2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7">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9" name="矩形 18"/>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a:off x="1105110" y="3429000"/>
            <a:ext cx="2101020" cy="2015089"/>
            <a:chOff x="1048224" y="3047028"/>
            <a:chExt cx="2862843" cy="2991505"/>
          </a:xfrm>
        </p:grpSpPr>
        <p:sp>
          <p:nvSpPr>
            <p:cNvPr id="21" name="矩形 2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sp>
        <p:nvSpPr>
          <p:cNvPr id="30" name="Titre 11"/>
          <p:cNvSpPr txBox="1"/>
          <p:nvPr userDrawn="1"/>
        </p:nvSpPr>
        <p:spPr>
          <a:xfrm>
            <a:off x="10108341" y="4001201"/>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31" name="图形 30"/>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7"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8" name="Rectangle 4"/>
          <p:cNvSpPr/>
          <p:nvPr userDrawn="1"/>
        </p:nvSpPr>
        <p:spPr>
          <a:xfrm rot="5400000">
            <a:off x="843469" y="6472093"/>
            <a:ext cx="249299" cy="522514"/>
          </a:xfrm>
          <a:prstGeom prst="rect">
            <a:avLst/>
          </a:prstGeom>
          <a:solidFill>
            <a:srgbClr val="BD9F68"/>
          </a:solidFill>
          <a:ln>
            <a:noFill/>
          </a:ln>
          <a:effectLst/>
        </p:spPr>
        <p:txBody>
          <a:bodyPr rtlCol="0" anchor="ctr"/>
          <a:lstStyle/>
          <a:p>
            <a:pPr algn="ctr"/>
            <a:endParaRPr lang="fr-FR" dirty="0"/>
          </a:p>
        </p:txBody>
      </p:sp>
      <p:sp>
        <p:nvSpPr>
          <p:cNvPr id="9" name="Titre 11"/>
          <p:cNvSpPr txBox="1"/>
          <p:nvPr userDrawn="1"/>
        </p:nvSpPr>
        <p:spPr>
          <a:xfrm>
            <a:off x="579323" y="6222186"/>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0" name="Rectangle 4"/>
          <p:cNvSpPr/>
          <p:nvPr userDrawn="1"/>
        </p:nvSpPr>
        <p:spPr>
          <a:xfrm rot="5400000">
            <a:off x="8880730" y="4253593"/>
            <a:ext cx="4686300" cy="522514"/>
          </a:xfrm>
          <a:prstGeom prst="rect">
            <a:avLst/>
          </a:prstGeom>
          <a:solidFill>
            <a:srgbClr val="BD9F68"/>
          </a:solidFill>
          <a:ln>
            <a:noFill/>
          </a:ln>
          <a:effectLst/>
        </p:spPr>
        <p:txBody>
          <a:bodyPr rtlCol="0" anchor="ctr"/>
          <a:lstStyle/>
          <a:p>
            <a:pPr algn="ctr"/>
            <a:endParaRPr lang="fr-FR" dirty="0"/>
          </a:p>
        </p:txBody>
      </p:sp>
      <p:sp>
        <p:nvSpPr>
          <p:cNvPr id="11" name="right-quote-sign_36811"/>
          <p:cNvSpPr>
            <a:spLocks noChangeAspect="1"/>
          </p:cNvSpPr>
          <p:nvPr userDrawn="1"/>
        </p:nvSpPr>
        <p:spPr bwMode="auto">
          <a:xfrm>
            <a:off x="10589311" y="1075716"/>
            <a:ext cx="872412" cy="846136"/>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C0CDD8">
              <a:alpha val="74902"/>
            </a:srgbClr>
          </a:solidFill>
          <a:ln>
            <a:noFill/>
          </a:ln>
        </p:spPr>
      </p:sp>
      <p:sp>
        <p:nvSpPr>
          <p:cNvPr id="14" name="文本框 13"/>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9"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10" name="矩形: 折角 9"/>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2"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3"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6"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1"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4"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矩形: 折角 11"/>
          <p:cNvSpPr/>
          <p:nvPr userDrawn="1"/>
        </p:nvSpPr>
        <p:spPr>
          <a:xfrm>
            <a:off x="4887338"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折角 12"/>
          <p:cNvSpPr/>
          <p:nvPr userDrawn="1"/>
        </p:nvSpPr>
        <p:spPr>
          <a:xfrm>
            <a:off x="4781411"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折角 13"/>
          <p:cNvSpPr/>
          <p:nvPr userDrawn="1"/>
        </p:nvSpPr>
        <p:spPr>
          <a:xfrm>
            <a:off x="8314397"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折角 14"/>
          <p:cNvSpPr/>
          <p:nvPr userDrawn="1"/>
        </p:nvSpPr>
        <p:spPr>
          <a:xfrm>
            <a:off x="8208470"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7"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3" name="矩形: 折角 12"/>
          <p:cNvSpPr/>
          <p:nvPr userDrawn="1"/>
        </p:nvSpPr>
        <p:spPr>
          <a:xfrm>
            <a:off x="6722162"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userDrawn="1"/>
        </p:nvSpPr>
        <p:spPr>
          <a:xfrm>
            <a:off x="6616235"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p:cNvSpPr txBox="1"/>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4" name="标题 14"/>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3"/>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re 11"/>
          <p:cNvSpPr txBox="1"/>
          <p:nvPr userDrawn="1"/>
        </p:nvSpPr>
        <p:spPr>
          <a:xfrm>
            <a:off x="5707203" y="4527373"/>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solidFill>
                  <a:schemeClr val="bg1"/>
                </a:solidFill>
              </a:rPr>
              <a:t>S J T U</a:t>
            </a:r>
          </a:p>
        </p:txBody>
      </p:sp>
      <p:sp>
        <p:nvSpPr>
          <p:cNvPr id="10" name="Rectangle 4"/>
          <p:cNvSpPr/>
          <p:nvPr userDrawn="1"/>
        </p:nvSpPr>
        <p:spPr>
          <a:xfrm rot="5400000">
            <a:off x="4762500" y="1072241"/>
            <a:ext cx="2667000" cy="522514"/>
          </a:xfrm>
          <a:prstGeom prst="rect">
            <a:avLst/>
          </a:prstGeom>
          <a:solidFill>
            <a:srgbClr val="BD9F68"/>
          </a:solidFill>
          <a:ln>
            <a:noFill/>
          </a:ln>
          <a:effectLst/>
        </p:spPr>
        <p:txBody>
          <a:bodyPr rtlCol="0" anchor="ctr"/>
          <a:lstStyle/>
          <a:p>
            <a:pPr algn="ctr"/>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cstate="print"/>
          <a:srcRect/>
          <a:stretch>
            <a:fill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p:cNvSpPr/>
          <p:nvPr userDrawn="1"/>
        </p:nvSpPr>
        <p:spPr>
          <a:xfrm>
            <a:off x="0" y="-1"/>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9474" y="2397668"/>
            <a:ext cx="2813049" cy="739581"/>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样式2">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a:stretch>
            <a:fillRect/>
          </a:stretch>
        </p:blipFill>
        <p:spPr>
          <a:xfrm>
            <a:off x="-1" y="0"/>
            <a:ext cx="12192001" cy="6858000"/>
          </a:xfrm>
          <a:prstGeom prst="rect">
            <a:avLst/>
          </a:prstGeom>
        </p:spPr>
      </p:pic>
      <p:pic>
        <p:nvPicPr>
          <p:cNvPr id="8" name="图形 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652" y="409802"/>
            <a:ext cx="2612072" cy="68674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srcRect b="-103"/>
          <a:stretch>
            <a:fillRect/>
          </a:stretch>
        </p:blipFill>
        <p:spPr>
          <a:xfrm>
            <a:off x="-1" y="0"/>
            <a:ext cx="6464305" cy="6865039"/>
          </a:xfrm>
          <a:prstGeom prst="rect">
            <a:avLst/>
          </a:prstGeom>
        </p:spPr>
      </p:pic>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838" r="60362"/>
          <a:stretch>
            <a:fillRect/>
          </a:stretch>
        </p:blipFill>
        <p:spPr>
          <a:xfrm>
            <a:off x="-46915" y="-7039"/>
            <a:ext cx="6506204" cy="6865039"/>
          </a:xfrm>
          <a:prstGeom prst="rect">
            <a:avLst/>
          </a:prstGeom>
        </p:spPr>
      </p:pic>
      <p:sp>
        <p:nvSpPr>
          <p:cNvPr id="9" name="Titre 11"/>
          <p:cNvSpPr txBox="1"/>
          <p:nvPr userDrawn="1"/>
        </p:nvSpPr>
        <p:spPr>
          <a:xfrm>
            <a:off x="2153500" y="4501568"/>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10" name="Titre 11"/>
          <p:cNvSpPr txBox="1"/>
          <p:nvPr userDrawn="1"/>
        </p:nvSpPr>
        <p:spPr>
          <a:xfrm>
            <a:off x="2153500" y="5518334"/>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4"/>
          <p:cNvSpPr/>
          <p:nvPr userDrawn="1"/>
        </p:nvSpPr>
        <p:spPr>
          <a:xfrm rot="5400000">
            <a:off x="6949820" y="617587"/>
            <a:ext cx="1757679" cy="522514"/>
          </a:xfrm>
          <a:prstGeom prst="rect">
            <a:avLst/>
          </a:prstGeom>
          <a:solidFill>
            <a:srgbClr val="BD9F68"/>
          </a:solidFill>
          <a:ln>
            <a:noFill/>
          </a:ln>
          <a:effectLst/>
        </p:spPr>
        <p:txBody>
          <a:bodyPr rtlCol="0" anchor="ctr"/>
          <a:lstStyle/>
          <a:p>
            <a:pPr algn="ctr"/>
            <a:endParaRPr lang="fr-FR"/>
          </a:p>
        </p:txBody>
      </p:sp>
      <p:sp>
        <p:nvSpPr>
          <p:cNvPr id="12" name="Rectangle 10"/>
          <p:cNvSpPr/>
          <p:nvPr userDrawn="1"/>
        </p:nvSpPr>
        <p:spPr>
          <a:xfrm rot="5400000">
            <a:off x="7766974" y="5359354"/>
            <a:ext cx="123373" cy="522514"/>
          </a:xfrm>
          <a:prstGeom prst="rect">
            <a:avLst/>
          </a:prstGeom>
          <a:solidFill>
            <a:srgbClr val="BD9F68"/>
          </a:solidFill>
          <a:ln>
            <a:noFill/>
          </a:ln>
          <a:effectLst/>
        </p:spPr>
        <p:txBody>
          <a:bodyPr rtlCol="0" anchor="ctr"/>
          <a:lstStyle/>
          <a:p>
            <a:pPr algn="ctr"/>
            <a:endParaRPr lang="fr-FR"/>
          </a:p>
        </p:txBody>
      </p:sp>
      <p:sp>
        <p:nvSpPr>
          <p:cNvPr id="13" name="Titre 11"/>
          <p:cNvSpPr txBox="1"/>
          <p:nvPr userDrawn="1"/>
        </p:nvSpPr>
        <p:spPr>
          <a:xfrm>
            <a:off x="7460475" y="5904146"/>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4">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12" name="矩形 11"/>
          <p:cNvSpPr/>
          <p:nvPr userDrawn="1"/>
        </p:nvSpPr>
        <p:spPr>
          <a:xfrm>
            <a:off x="0" y="-18081"/>
            <a:ext cx="12192000" cy="3759647"/>
          </a:xfrm>
          <a:prstGeom prst="rect">
            <a:avLst/>
          </a:prstGeom>
          <a:solidFill>
            <a:srgbClr val="063A6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re 11"/>
          <p:cNvSpPr txBox="1"/>
          <p:nvPr userDrawn="1"/>
        </p:nvSpPr>
        <p:spPr>
          <a:xfrm>
            <a:off x="5707204" y="3940267"/>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5"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pic>
        <p:nvPicPr>
          <p:cNvPr id="16" name="图形 1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Rectangle 4"/>
          <p:cNvSpPr/>
          <p:nvPr userDrawn="1"/>
        </p:nvSpPr>
        <p:spPr>
          <a:xfrm rot="5400000">
            <a:off x="6893651" y="1453244"/>
            <a:ext cx="34290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546465" y="4891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239966" y="5436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855" y="0"/>
            <a:ext cx="4523595" cy="6880962"/>
          </a:xfrm>
          <a:prstGeom prst="rect">
            <a:avLst/>
          </a:prstGeom>
          <a:solidFill>
            <a:srgbClr val="BD9F68">
              <a:alpha val="54902"/>
            </a:srgbClr>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343A1B-DC52-4EB9-83FB-24D135C8BB4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2">
    <p:spTree>
      <p:nvGrpSpPr>
        <p:cNvPr id="1" name=""/>
        <p:cNvGrpSpPr/>
        <p:nvPr/>
      </p:nvGrpSpPr>
      <p:grpSpPr>
        <a:xfrm>
          <a:off x="0" y="0"/>
          <a:ext cx="0" cy="0"/>
          <a:chOff x="0" y="0"/>
          <a:chExt cx="0" cy="0"/>
        </a:xfrm>
      </p:grpSpPr>
      <p:sp>
        <p:nvSpPr>
          <p:cNvPr id="7" name="Rectangle 4"/>
          <p:cNvSpPr/>
          <p:nvPr userDrawn="1"/>
        </p:nvSpPr>
        <p:spPr>
          <a:xfrm rot="5400000">
            <a:off x="8157740" y="424544"/>
            <a:ext cx="1371600" cy="522514"/>
          </a:xfrm>
          <a:prstGeom prst="rect">
            <a:avLst/>
          </a:prstGeom>
          <a:solidFill>
            <a:srgbClr val="BD9F68"/>
          </a:solidFill>
          <a:ln>
            <a:noFill/>
          </a:ln>
          <a:effectLst/>
        </p:spPr>
        <p:txBody>
          <a:bodyPr rtlCol="0" anchor="ctr"/>
          <a:lstStyle/>
          <a:p>
            <a:pPr algn="ctr"/>
            <a:endParaRPr lang="fr-FR"/>
          </a:p>
        </p:txBody>
      </p:sp>
      <p:sp>
        <p:nvSpPr>
          <p:cNvPr id="8" name="Rectangle 10"/>
          <p:cNvSpPr/>
          <p:nvPr userDrawn="1"/>
        </p:nvSpPr>
        <p:spPr>
          <a:xfrm rot="5400000">
            <a:off x="8781854" y="5399991"/>
            <a:ext cx="123373" cy="522514"/>
          </a:xfrm>
          <a:prstGeom prst="rect">
            <a:avLst/>
          </a:prstGeom>
          <a:solidFill>
            <a:srgbClr val="BD9F68"/>
          </a:solidFill>
          <a:ln>
            <a:noFill/>
          </a:ln>
          <a:effectLst/>
        </p:spPr>
        <p:txBody>
          <a:bodyPr rtlCol="0" anchor="ctr"/>
          <a:lstStyle/>
          <a:p>
            <a:pPr algn="ctr"/>
            <a:endParaRPr lang="fr-FR"/>
          </a:p>
        </p:txBody>
      </p:sp>
      <p:sp>
        <p:nvSpPr>
          <p:cNvPr id="11" name="Titre 11"/>
          <p:cNvSpPr txBox="1"/>
          <p:nvPr userDrawn="1"/>
        </p:nvSpPr>
        <p:spPr>
          <a:xfrm>
            <a:off x="8475355" y="5944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p:cNvPicPr>
            <a:picLocks noChangeAspect="1"/>
          </p:cNvPicPr>
          <p:nvPr userDrawn="1"/>
        </p:nvPicPr>
        <p:blipFill rotWithShape="1">
          <a:blip r:embed="rId2" cstate="print"/>
          <a:srcRect/>
          <a:stretch>
            <a:fillRect/>
          </a:stretch>
        </p:blipFill>
        <p:spPr>
          <a:xfrm>
            <a:off x="0" y="0"/>
            <a:ext cx="4508500" cy="6880962"/>
          </a:xfrm>
          <a:prstGeom prst="rect">
            <a:avLst/>
          </a:prstGeom>
        </p:spPr>
      </p:pic>
      <p:sp>
        <p:nvSpPr>
          <p:cNvPr id="13" name="矩形 12"/>
          <p:cNvSpPr/>
          <p:nvPr userDrawn="1"/>
        </p:nvSpPr>
        <p:spPr>
          <a:xfrm>
            <a:off x="1814" y="0"/>
            <a:ext cx="4506686" cy="6858000"/>
          </a:xfrm>
          <a:prstGeom prst="rect">
            <a:avLst/>
          </a:prstGeom>
          <a:solidFill>
            <a:srgbClr val="063A6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4629861" y="0"/>
            <a:ext cx="0" cy="685800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rot="10800000">
            <a:off x="3502343" y="3711471"/>
            <a:ext cx="2133676" cy="1949776"/>
            <a:chOff x="1003727" y="3047028"/>
            <a:chExt cx="2907340" cy="2894544"/>
          </a:xfrm>
        </p:grpSpPr>
        <p:sp>
          <p:nvSpPr>
            <p:cNvPr id="14" name="矩形 13"/>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5" name="矩形 14"/>
            <p:cNvSpPr/>
            <p:nvPr/>
          </p:nvSpPr>
          <p:spPr>
            <a:xfrm>
              <a:off x="1003727" y="3047028"/>
              <a:ext cx="88997" cy="2894544"/>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3">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7" name="矩形 6"/>
          <p:cNvSpPr/>
          <p:nvPr userDrawn="1"/>
        </p:nvSpPr>
        <p:spPr>
          <a:xfrm>
            <a:off x="0" y="-18082"/>
            <a:ext cx="12192000" cy="3778644"/>
          </a:xfrm>
          <a:prstGeom prst="rect">
            <a:avLst/>
          </a:prstGeom>
          <a:solidFill>
            <a:srgbClr val="BD9F6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sp>
        <p:nvSpPr>
          <p:cNvPr id="9" name="Titre 11"/>
          <p:cNvSpPr txBox="1"/>
          <p:nvPr userDrawn="1"/>
        </p:nvSpPr>
        <p:spPr>
          <a:xfrm>
            <a:off x="5727815" y="479020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目录2">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8409" b="38568"/>
          <a:stretch>
            <a:fillRect/>
          </a:stretch>
        </p:blipFill>
        <p:spPr>
          <a:xfrm>
            <a:off x="0" y="12700"/>
            <a:ext cx="12192000" cy="4318000"/>
          </a:xfrm>
          <a:prstGeom prst="rect">
            <a:avLst/>
          </a:pr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l="838" r="60362" b="21026"/>
          <a:stretch>
            <a:fillRect/>
          </a:stretch>
        </p:blipFill>
        <p:spPr>
          <a:xfrm>
            <a:off x="0" y="0"/>
            <a:ext cx="12192000" cy="4324182"/>
          </a:xfrm>
          <a:prstGeom prst="rect">
            <a:avLst/>
          </a:prstGeom>
        </p:spPr>
      </p:pic>
      <p:sp>
        <p:nvSpPr>
          <p:cNvPr id="7" name="Titre 11"/>
          <p:cNvSpPr txBox="1"/>
          <p:nvPr userDrawn="1"/>
        </p:nvSpPr>
        <p:spPr>
          <a:xfrm>
            <a:off x="1699409" y="2582043"/>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8" name="Titre 11"/>
          <p:cNvSpPr txBox="1"/>
          <p:nvPr userDrawn="1"/>
        </p:nvSpPr>
        <p:spPr>
          <a:xfrm>
            <a:off x="1699409" y="3598809"/>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4"/>
          <p:cNvSpPr/>
          <p:nvPr userDrawn="1"/>
        </p:nvSpPr>
        <p:spPr>
          <a:xfrm rot="5400000">
            <a:off x="1523037" y="971215"/>
            <a:ext cx="2437257" cy="522514"/>
          </a:xfrm>
          <a:prstGeom prst="rect">
            <a:avLst/>
          </a:prstGeom>
          <a:solidFill>
            <a:srgbClr val="BD9F68"/>
          </a:solidFill>
          <a:ln>
            <a:noFill/>
          </a:ln>
          <a:effectLst/>
        </p:spPr>
        <p:txBody>
          <a:bodyPr rtlCol="0" anchor="ctr"/>
          <a:lstStyle/>
          <a:p>
            <a:pPr algn="ctr"/>
            <a:endParaRPr lang="fr-FR"/>
          </a:p>
        </p:txBody>
      </p:sp>
      <p:sp>
        <p:nvSpPr>
          <p:cNvPr id="10" name="Titre 11"/>
          <p:cNvSpPr txBox="1"/>
          <p:nvPr userDrawn="1"/>
        </p:nvSpPr>
        <p:spPr>
          <a:xfrm>
            <a:off x="2352870" y="44770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5">
    <p:spTree>
      <p:nvGrpSpPr>
        <p:cNvPr id="1" name=""/>
        <p:cNvGrpSpPr/>
        <p:nvPr/>
      </p:nvGrpSpPr>
      <p:grpSpPr>
        <a:xfrm>
          <a:off x="0" y="0"/>
          <a:ext cx="0" cy="0"/>
          <a:chOff x="0" y="0"/>
          <a:chExt cx="0" cy="0"/>
        </a:xfrm>
      </p:grpSpPr>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3" name="日期占位符 2"/>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0" name="矩形 9"/>
          <p:cNvSpPr/>
          <p:nvPr userDrawn="1"/>
        </p:nvSpPr>
        <p:spPr>
          <a:xfrm>
            <a:off x="0" y="0"/>
            <a:ext cx="12192000" cy="3760563"/>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p:nvPr userDrawn="1"/>
        </p:nvSpPr>
        <p:spPr>
          <a:xfrm rot="5400000">
            <a:off x="627116" y="1053193"/>
            <a:ext cx="2628900" cy="522514"/>
          </a:xfrm>
          <a:prstGeom prst="rect">
            <a:avLst/>
          </a:prstGeom>
          <a:solidFill>
            <a:srgbClr val="BD9F68"/>
          </a:solidFill>
          <a:ln>
            <a:noFill/>
          </a:ln>
          <a:effectLst/>
        </p:spPr>
        <p:txBody>
          <a:bodyPr rtlCol="0" anchor="ctr"/>
          <a:lstStyle/>
          <a:p>
            <a:pPr algn="ctr"/>
            <a:endParaRPr lang="fr-FR"/>
          </a:p>
        </p:txBody>
      </p:sp>
      <p:sp>
        <p:nvSpPr>
          <p:cNvPr id="17" name="Titre 11"/>
          <p:cNvSpPr txBox="1"/>
          <p:nvPr userDrawn="1"/>
        </p:nvSpPr>
        <p:spPr>
          <a:xfrm>
            <a:off x="1552770" y="40154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8" name="直接连接符 17"/>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userDrawn="1"/>
        </p:nvGrpSpPr>
        <p:grpSpPr>
          <a:xfrm>
            <a:off x="9057832" y="3429000"/>
            <a:ext cx="2101020" cy="2015089"/>
            <a:chOff x="1048224" y="3047028"/>
            <a:chExt cx="2862843" cy="2991505"/>
          </a:xfrm>
        </p:grpSpPr>
        <p:sp>
          <p:nvSpPr>
            <p:cNvPr id="20" name="矩形 19"/>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1" name="矩形 20"/>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2" name="图形 2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40B-E238-4CDB-B950-9FF881645F21}" type="datetimeFigureOut">
              <a:rPr lang="zh-CN" altLang="en-US" smtClean="0"/>
              <a:t>2023/8/19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3A1B-DC52-4EB9-83FB-24D135C8BB4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8.xml"/><Relationship Id="rId5" Type="http://schemas.openxmlformats.org/officeDocument/2006/relationships/image" Target="../media/image15.png"/><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6.xml"/><Relationship Id="rId1" Type="http://schemas.openxmlformats.org/officeDocument/2006/relationships/tags" Target="../tags/tag9.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1"/>
          <p:cNvSpPr>
            <a:spLocks noGrp="1"/>
          </p:cNvSpPr>
          <p:nvPr>
            <p:ph type="title" idx="4294967295"/>
          </p:nvPr>
        </p:nvSpPr>
        <p:spPr>
          <a:xfrm>
            <a:off x="604520" y="3979863"/>
            <a:ext cx="10996612" cy="739775"/>
          </a:xfrm>
        </p:spPr>
        <p:txBody>
          <a:bodyPr>
            <a:noAutofit/>
          </a:bodyPr>
          <a:lstStyle/>
          <a:p>
            <a:r>
              <a:rPr lang="zh-CN" sz="4000" dirty="0">
                <a:solidFill>
                  <a:srgbClr val="BD9F68"/>
                </a:solidFill>
                <a:latin typeface="微软雅黑" panose="020B0503020204020204" pitchFamily="34" charset="-122"/>
                <a:ea typeface="微软雅黑" panose="020B0503020204020204" pitchFamily="34" charset="-122"/>
              </a:rPr>
              <a:t>渗透工具</a:t>
            </a:r>
            <a:r>
              <a:rPr lang="en-US" altLang="zh-CN" sz="4000" dirty="0">
                <a:solidFill>
                  <a:srgbClr val="BD9F68"/>
                </a:solidFill>
                <a:latin typeface="微软雅黑" panose="020B0503020204020204" pitchFamily="34" charset="-122"/>
                <a:ea typeface="微软雅黑" panose="020B0503020204020204" pitchFamily="34" charset="-122"/>
              </a:rPr>
              <a:t>Responder</a:t>
            </a:r>
            <a:r>
              <a:rPr lang="zh-CN" altLang="en-US" sz="4000" dirty="0">
                <a:solidFill>
                  <a:srgbClr val="BD9F68"/>
                </a:solidFill>
                <a:latin typeface="微软雅黑" panose="020B0503020204020204" pitchFamily="34" charset="-122"/>
                <a:ea typeface="微软雅黑" panose="020B0503020204020204" pitchFamily="34" charset="-122"/>
              </a:rPr>
              <a:t>、</a:t>
            </a:r>
            <a:r>
              <a:rPr lang="en-US" altLang="zh-CN" sz="4000" dirty="0">
                <a:solidFill>
                  <a:srgbClr val="BD9F68"/>
                </a:solidFill>
                <a:latin typeface="微软雅黑" panose="020B0503020204020204" pitchFamily="34" charset="-122"/>
                <a:ea typeface="微软雅黑" panose="020B0503020204020204" pitchFamily="34" charset="-122"/>
              </a:rPr>
              <a:t>Hashcat</a:t>
            </a:r>
            <a:r>
              <a:rPr lang="zh-CN" altLang="en-US" sz="4000" dirty="0">
                <a:solidFill>
                  <a:srgbClr val="BD9F68"/>
                </a:solidFill>
                <a:latin typeface="微软雅黑" panose="020B0503020204020204" pitchFamily="34" charset="-122"/>
                <a:ea typeface="微软雅黑" panose="020B0503020204020204" pitchFamily="34" charset="-122"/>
              </a:rPr>
              <a:t>的使用</a:t>
            </a:r>
          </a:p>
        </p:txBody>
      </p:sp>
      <p:sp>
        <p:nvSpPr>
          <p:cNvPr id="9" name="Espace réservé du texte 12"/>
          <p:cNvSpPr txBox="1"/>
          <p:nvPr/>
        </p:nvSpPr>
        <p:spPr>
          <a:xfrm>
            <a:off x="604520" y="4960948"/>
            <a:ext cx="9338009" cy="38779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fr-FR" sz="2800" dirty="0">
                <a:solidFill>
                  <a:schemeClr val="bg1">
                    <a:lumMod val="95000"/>
                  </a:schemeClr>
                </a:solidFill>
                <a:latin typeface="微软雅黑" panose="020B0503020204020204" pitchFamily="34" charset="-122"/>
                <a:ea typeface="微软雅黑" panose="020B0503020204020204" pitchFamily="34" charset="-122"/>
              </a:rPr>
              <a:t>破解</a:t>
            </a:r>
            <a:r>
              <a:rPr lang="en-US" altLang="zh-CN" sz="2800" dirty="0">
                <a:solidFill>
                  <a:schemeClr val="bg1">
                    <a:lumMod val="95000"/>
                  </a:schemeClr>
                </a:solidFill>
                <a:latin typeface="微软雅黑" panose="020B0503020204020204" pitchFamily="34" charset="-122"/>
                <a:ea typeface="微软雅黑" panose="020B0503020204020204" pitchFamily="34" charset="-122"/>
              </a:rPr>
              <a:t>NET-NTLM hash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Hashcat</a:t>
            </a:r>
            <a:r>
              <a:rPr lang="zh-CN" altLang="en-US"/>
              <a:t>使用</a:t>
            </a:r>
          </a:p>
        </p:txBody>
      </p:sp>
      <p:pic>
        <p:nvPicPr>
          <p:cNvPr id="3" name="图片 2"/>
          <p:cNvPicPr>
            <a:picLocks noChangeAspect="1"/>
          </p:cNvPicPr>
          <p:nvPr>
            <p:custDataLst>
              <p:tags r:id="rId1"/>
            </p:custDataLst>
          </p:nvPr>
        </p:nvPicPr>
        <p:blipFill>
          <a:blip r:embed="rId4"/>
          <a:stretch>
            <a:fillRect/>
          </a:stretch>
        </p:blipFill>
        <p:spPr>
          <a:xfrm>
            <a:off x="1734820" y="1390650"/>
            <a:ext cx="3318510" cy="4077335"/>
          </a:xfrm>
          <a:prstGeom prst="rect">
            <a:avLst/>
          </a:prstGeom>
        </p:spPr>
      </p:pic>
      <p:pic>
        <p:nvPicPr>
          <p:cNvPr id="4" name="图片 3"/>
          <p:cNvPicPr>
            <a:picLocks noChangeAspect="1"/>
          </p:cNvPicPr>
          <p:nvPr>
            <p:custDataLst>
              <p:tags r:id="rId2"/>
            </p:custDataLst>
          </p:nvPr>
        </p:nvPicPr>
        <p:blipFill>
          <a:blip r:embed="rId5"/>
          <a:stretch>
            <a:fillRect/>
          </a:stretch>
        </p:blipFill>
        <p:spPr>
          <a:xfrm>
            <a:off x="6732905" y="1390650"/>
            <a:ext cx="3665220" cy="38690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实验环境</a:t>
            </a:r>
          </a:p>
        </p:txBody>
      </p:sp>
      <p:graphicFrame>
        <p:nvGraphicFramePr>
          <p:cNvPr id="11" name="图表 10"/>
          <p:cNvGraphicFramePr/>
          <p:nvPr/>
        </p:nvGraphicFramePr>
        <p:xfrm>
          <a:off x="841805" y="2732826"/>
          <a:ext cx="4497880" cy="2941943"/>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合 3"/>
          <p:cNvGrpSpPr/>
          <p:nvPr/>
        </p:nvGrpSpPr>
        <p:grpSpPr>
          <a:xfrm>
            <a:off x="5816600" y="2660109"/>
            <a:ext cx="4772711" cy="3014662"/>
            <a:chOff x="6016172" y="1738302"/>
            <a:chExt cx="4300555" cy="3887798"/>
          </a:xfrm>
        </p:grpSpPr>
        <p:sp>
          <p:nvSpPr>
            <p:cNvPr id="13" name="矩形: 折角 12"/>
            <p:cNvSpPr/>
            <p:nvPr/>
          </p:nvSpPr>
          <p:spPr>
            <a:xfrm>
              <a:off x="6122099" y="1738302"/>
              <a:ext cx="4194628" cy="3794016"/>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p:cNvSpPr/>
            <p:nvPr/>
          </p:nvSpPr>
          <p:spPr>
            <a:xfrm>
              <a:off x="6016172" y="1832084"/>
              <a:ext cx="4194628" cy="3794016"/>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5" name="文本框 14"/>
          <p:cNvSpPr txBox="1"/>
          <p:nvPr/>
        </p:nvSpPr>
        <p:spPr>
          <a:xfrm>
            <a:off x="6293485" y="2908300"/>
            <a:ext cx="3701415" cy="2508885"/>
          </a:xfrm>
          <a:prstGeom prst="rect">
            <a:avLst/>
          </a:prstGeom>
          <a:noFill/>
        </p:spPr>
        <p:txBody>
          <a:bodyPr wrap="square" rtlCol="0">
            <a:noAutofit/>
          </a:bodyPr>
          <a:lstStyle/>
          <a:p>
            <a:pPr>
              <a:lnSpc>
                <a:spcPct val="130000"/>
              </a:lnSpc>
              <a:spcBef>
                <a:spcPts val="600"/>
              </a:spcBef>
            </a:pPr>
            <a:r>
              <a:rPr lang="zh-CN" altLang="en-US" sz="2400" dirty="0">
                <a:solidFill>
                  <a:srgbClr val="000000">
                    <a:lumMod val="75000"/>
                    <a:lumOff val="25000"/>
                  </a:srgbClr>
                </a:solidFill>
                <a:latin typeface="Arial" panose="020B0604020202020204"/>
                <a:ea typeface="微软雅黑" panose="020B0503020204020204" pitchFamily="34" charset="-122"/>
              </a:rPr>
              <a:t>首先确认攻击机和被攻击机通过</a:t>
            </a:r>
            <a:r>
              <a:rPr lang="en-US" altLang="zh-CN" sz="2400" dirty="0">
                <a:solidFill>
                  <a:srgbClr val="000000">
                    <a:lumMod val="75000"/>
                    <a:lumOff val="25000"/>
                  </a:srgbClr>
                </a:solidFill>
                <a:latin typeface="Arial" panose="020B0604020202020204"/>
                <a:ea typeface="微软雅黑" panose="020B0503020204020204" pitchFamily="34" charset="-122"/>
              </a:rPr>
              <a:t>nat</a:t>
            </a:r>
            <a:r>
              <a:rPr lang="zh-CN" altLang="en-US" sz="2400" dirty="0">
                <a:solidFill>
                  <a:srgbClr val="000000">
                    <a:lumMod val="75000"/>
                    <a:lumOff val="25000"/>
                  </a:srgbClr>
                </a:solidFill>
                <a:latin typeface="Arial" panose="020B0604020202020204"/>
                <a:ea typeface="微软雅黑" panose="020B0503020204020204" pitchFamily="34" charset="-122"/>
              </a:rPr>
              <a:t>桥接在同一个子网内，并确定网卡名称为</a:t>
            </a:r>
            <a:r>
              <a:rPr lang="en-US" altLang="zh-CN" sz="2400" dirty="0">
                <a:solidFill>
                  <a:srgbClr val="000000">
                    <a:lumMod val="75000"/>
                    <a:lumOff val="25000"/>
                  </a:srgbClr>
                </a:solidFill>
                <a:latin typeface="Arial" panose="020B0604020202020204"/>
                <a:ea typeface="微软雅黑" panose="020B0503020204020204" pitchFamily="34" charset="-122"/>
              </a:rPr>
              <a:t>eth0</a:t>
            </a:r>
          </a:p>
        </p:txBody>
      </p:sp>
      <p:sp>
        <p:nvSpPr>
          <p:cNvPr id="16" name="文本框 15"/>
          <p:cNvSpPr txBox="1"/>
          <p:nvPr/>
        </p:nvSpPr>
        <p:spPr>
          <a:xfrm>
            <a:off x="841805" y="1234241"/>
            <a:ext cx="9591269" cy="968375"/>
          </a:xfrm>
          <a:prstGeom prst="rect">
            <a:avLst/>
          </a:prstGeom>
          <a:noFill/>
        </p:spPr>
        <p:txBody>
          <a:bodyPr wrap="square" rtlCol="0">
            <a:spAutoFit/>
          </a:bodyPr>
          <a:lstStyle/>
          <a:p>
            <a:pPr>
              <a:lnSpc>
                <a:spcPct val="130000"/>
              </a:lnSpc>
              <a:spcBef>
                <a:spcPts val="600"/>
              </a:spcBef>
            </a:pPr>
            <a:r>
              <a:rPr lang="zh-CN" altLang="en-US" sz="2000" dirty="0">
                <a:solidFill>
                  <a:srgbClr val="000000">
                    <a:lumMod val="75000"/>
                    <a:lumOff val="25000"/>
                  </a:srgbClr>
                </a:solidFill>
                <a:latin typeface="Arial" panose="020B0604020202020204"/>
                <a:ea typeface="微软雅黑" panose="020B0503020204020204" pitchFamily="34" charset="-122"/>
              </a:rPr>
              <a:t>本实验的被攻击主机为</a:t>
            </a:r>
            <a:r>
              <a:rPr lang="en-US" altLang="zh-CN" sz="2000" dirty="0">
                <a:solidFill>
                  <a:srgbClr val="000000">
                    <a:lumMod val="75000"/>
                    <a:lumOff val="25000"/>
                  </a:srgbClr>
                </a:solidFill>
                <a:latin typeface="Arial" panose="020B0604020202020204"/>
                <a:ea typeface="微软雅黑" panose="020B0503020204020204" pitchFamily="34" charset="-122"/>
              </a:rPr>
              <a:t>Window XP Professional</a:t>
            </a:r>
            <a:r>
              <a:rPr lang="zh-CN" altLang="en-US" sz="2000" dirty="0">
                <a:solidFill>
                  <a:srgbClr val="000000">
                    <a:lumMod val="75000"/>
                    <a:lumOff val="25000"/>
                  </a:srgbClr>
                </a:solidFill>
                <a:latin typeface="Arial" panose="020B0604020202020204"/>
                <a:ea typeface="微软雅黑" panose="020B0503020204020204" pitchFamily="34" charset="-122"/>
              </a:rPr>
              <a:t>，攻击主机为</a:t>
            </a:r>
            <a:r>
              <a:rPr lang="en-US" altLang="zh-CN" sz="2000" dirty="0">
                <a:solidFill>
                  <a:srgbClr val="000000">
                    <a:lumMod val="75000"/>
                    <a:lumOff val="25000"/>
                  </a:srgbClr>
                </a:solidFill>
                <a:latin typeface="Arial" panose="020B0604020202020204"/>
                <a:ea typeface="微软雅黑" panose="020B0503020204020204" pitchFamily="34" charset="-122"/>
              </a:rPr>
              <a:t>2021Kali</a:t>
            </a:r>
          </a:p>
          <a:p>
            <a:pPr>
              <a:lnSpc>
                <a:spcPct val="130000"/>
              </a:lnSpc>
              <a:spcBef>
                <a:spcPts val="600"/>
              </a:spcBef>
            </a:pPr>
            <a:r>
              <a:rPr lang="zh-CN" altLang="en-US" sz="2000" dirty="0">
                <a:solidFill>
                  <a:srgbClr val="000000">
                    <a:lumMod val="75000"/>
                    <a:lumOff val="25000"/>
                  </a:srgbClr>
                </a:solidFill>
                <a:latin typeface="Arial" panose="020B0604020202020204"/>
                <a:ea typeface="微软雅黑" panose="020B0503020204020204" pitchFamily="34" charset="-122"/>
              </a:rPr>
              <a:t>主要使用到的攻击工具为</a:t>
            </a:r>
            <a:r>
              <a:rPr lang="en-US" altLang="zh-CN" sz="2000" dirty="0">
                <a:solidFill>
                  <a:srgbClr val="000000">
                    <a:lumMod val="75000"/>
                    <a:lumOff val="25000"/>
                  </a:srgbClr>
                </a:solidFill>
                <a:latin typeface="Arial" panose="020B0604020202020204"/>
                <a:ea typeface="微软雅黑" panose="020B0503020204020204" pitchFamily="34" charset="-122"/>
              </a:rPr>
              <a:t>Responder</a:t>
            </a:r>
            <a:r>
              <a:rPr lang="zh-CN" altLang="en-US" sz="2000" dirty="0">
                <a:solidFill>
                  <a:srgbClr val="000000">
                    <a:lumMod val="75000"/>
                    <a:lumOff val="25000"/>
                  </a:srgbClr>
                </a:solidFill>
                <a:latin typeface="Arial" panose="020B0604020202020204"/>
                <a:ea typeface="微软雅黑" panose="020B0503020204020204" pitchFamily="34" charset="-122"/>
              </a:rPr>
              <a:t>和</a:t>
            </a:r>
            <a:r>
              <a:rPr lang="en-US" altLang="zh-CN" sz="2000" dirty="0">
                <a:solidFill>
                  <a:srgbClr val="000000">
                    <a:lumMod val="75000"/>
                    <a:lumOff val="25000"/>
                  </a:srgbClr>
                </a:solidFill>
                <a:latin typeface="Arial" panose="020B0604020202020204"/>
                <a:ea typeface="微软雅黑" panose="020B0503020204020204" pitchFamily="34" charset="-122"/>
              </a:rPr>
              <a:t>Hashcat</a:t>
            </a:r>
          </a:p>
        </p:txBody>
      </p:sp>
      <p:pic>
        <p:nvPicPr>
          <p:cNvPr id="3" name="图片 2"/>
          <p:cNvPicPr>
            <a:picLocks noChangeAspect="1"/>
          </p:cNvPicPr>
          <p:nvPr>
            <p:custDataLst>
              <p:tags r:id="rId1"/>
            </p:custDataLst>
          </p:nvPr>
        </p:nvPicPr>
        <p:blipFill>
          <a:blip r:embed="rId5"/>
          <a:stretch>
            <a:fillRect/>
          </a:stretch>
        </p:blipFill>
        <p:spPr>
          <a:xfrm>
            <a:off x="966470" y="2908300"/>
            <a:ext cx="4373880" cy="26841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t>
            </a:r>
            <a:r>
              <a:rPr lang="zh-CN" altLang="en-US"/>
              <a:t>监听网卡</a:t>
            </a:r>
          </a:p>
        </p:txBody>
      </p:sp>
      <p:sp>
        <p:nvSpPr>
          <p:cNvPr id="3" name="文本框 2"/>
          <p:cNvSpPr txBox="1"/>
          <p:nvPr/>
        </p:nvSpPr>
        <p:spPr>
          <a:xfrm>
            <a:off x="2104390" y="1515110"/>
            <a:ext cx="3048000" cy="4117340"/>
          </a:xfrm>
          <a:prstGeom prst="rect">
            <a:avLst/>
          </a:prstGeom>
          <a:noFill/>
        </p:spPr>
        <p:txBody>
          <a:bodyPr wrap="square" rtlCol="0">
            <a:noAutofit/>
          </a:bodyPr>
          <a:lstStyle/>
          <a:p>
            <a:r>
              <a:rPr lang="zh-CN" altLang="en-US" sz="2400"/>
              <a:t>在</a:t>
            </a:r>
            <a:r>
              <a:rPr lang="en-US" altLang="zh-CN" sz="2400"/>
              <a:t>Kali</a:t>
            </a:r>
            <a:r>
              <a:rPr lang="zh-CN" altLang="en-US" sz="2400"/>
              <a:t>中运行</a:t>
            </a:r>
            <a:r>
              <a:rPr lang="en-US" altLang="zh-CN" sz="2400"/>
              <a:t>Responder</a:t>
            </a:r>
            <a:r>
              <a:rPr lang="zh-CN" altLang="en-US" sz="2400"/>
              <a:t>对目标网卡进行监听</a:t>
            </a:r>
          </a:p>
          <a:p>
            <a:endParaRPr lang="zh-CN" altLang="en-US" sz="2400"/>
          </a:p>
          <a:p>
            <a:endParaRPr lang="zh-CN" altLang="en-US" sz="2400"/>
          </a:p>
        </p:txBody>
      </p:sp>
      <p:pic>
        <p:nvPicPr>
          <p:cNvPr id="5" name="图片 4" descr="监听"/>
          <p:cNvPicPr>
            <a:picLocks noChangeAspect="1"/>
          </p:cNvPicPr>
          <p:nvPr/>
        </p:nvPicPr>
        <p:blipFill>
          <a:blip r:embed="rId2"/>
          <a:stretch>
            <a:fillRect/>
          </a:stretch>
        </p:blipFill>
        <p:spPr>
          <a:xfrm>
            <a:off x="6707505" y="1203960"/>
            <a:ext cx="3235325" cy="46634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t>
            </a:r>
            <a:r>
              <a:rPr lang="zh-CN" altLang="en-US"/>
              <a:t>获取</a:t>
            </a:r>
            <a:r>
              <a:rPr lang="en-US" altLang="zh-CN"/>
              <a:t>hash</a:t>
            </a:r>
            <a:r>
              <a:rPr lang="zh-CN" altLang="en-US"/>
              <a:t>值</a:t>
            </a:r>
          </a:p>
        </p:txBody>
      </p:sp>
      <p:sp>
        <p:nvSpPr>
          <p:cNvPr id="3" name="文本框 2"/>
          <p:cNvSpPr txBox="1"/>
          <p:nvPr/>
        </p:nvSpPr>
        <p:spPr>
          <a:xfrm>
            <a:off x="2085340" y="1623060"/>
            <a:ext cx="3808095" cy="1007745"/>
          </a:xfrm>
          <a:prstGeom prst="rect">
            <a:avLst/>
          </a:prstGeom>
          <a:noFill/>
        </p:spPr>
        <p:txBody>
          <a:bodyPr wrap="square" rtlCol="0">
            <a:no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在被攻击机上通过</a:t>
            </a:r>
            <a:r>
              <a:rPr lang="en-US" altLang="zh-CN">
                <a:latin typeface="微软雅黑" panose="020B0503020204020204" pitchFamily="34" charset="-122"/>
                <a:ea typeface="微软雅黑" panose="020B0503020204020204" pitchFamily="34" charset="-122"/>
                <a:cs typeface="微软雅黑" panose="020B0503020204020204" pitchFamily="34" charset="-122"/>
              </a:rPr>
              <a:t>smb</a:t>
            </a:r>
            <a:r>
              <a:rPr lang="zh-CN" altLang="en-US">
                <a:latin typeface="微软雅黑" panose="020B0503020204020204" pitchFamily="34" charset="-122"/>
                <a:ea typeface="微软雅黑" panose="020B0503020204020204" pitchFamily="34" charset="-122"/>
                <a:cs typeface="微软雅黑" panose="020B0503020204020204" pitchFamily="34" charset="-122"/>
              </a:rPr>
              <a:t>协议访问某个不存在主机来使得</a:t>
            </a:r>
            <a:r>
              <a:rPr lang="en-US" altLang="zh-CN">
                <a:latin typeface="微软雅黑" panose="020B0503020204020204" pitchFamily="34" charset="-122"/>
                <a:ea typeface="微软雅黑" panose="020B0503020204020204" pitchFamily="34" charset="-122"/>
                <a:cs typeface="微软雅黑" panose="020B0503020204020204" pitchFamily="34" charset="-122"/>
              </a:rPr>
              <a:t>Resonder</a:t>
            </a:r>
            <a:r>
              <a:rPr lang="zh-CN" altLang="en-US">
                <a:latin typeface="微软雅黑" panose="020B0503020204020204" pitchFamily="34" charset="-122"/>
                <a:ea typeface="微软雅黑" panose="020B0503020204020204" pitchFamily="34" charset="-122"/>
                <a:cs typeface="微软雅黑" panose="020B0503020204020204" pitchFamily="34" charset="-122"/>
              </a:rPr>
              <a:t>监听到信息</a:t>
            </a:r>
          </a:p>
        </p:txBody>
      </p:sp>
      <p:pic>
        <p:nvPicPr>
          <p:cNvPr id="4" name="图片 3"/>
          <p:cNvPicPr>
            <a:picLocks noChangeAspect="1"/>
          </p:cNvPicPr>
          <p:nvPr>
            <p:custDataLst>
              <p:tags r:id="rId1"/>
            </p:custDataLst>
          </p:nvPr>
        </p:nvPicPr>
        <p:blipFill>
          <a:blip r:embed="rId3"/>
          <a:stretch>
            <a:fillRect/>
          </a:stretch>
        </p:blipFill>
        <p:spPr>
          <a:xfrm>
            <a:off x="6622415" y="1522730"/>
            <a:ext cx="2684145" cy="1318895"/>
          </a:xfrm>
          <a:prstGeom prst="rect">
            <a:avLst/>
          </a:prstGeom>
        </p:spPr>
      </p:pic>
      <p:pic>
        <p:nvPicPr>
          <p:cNvPr id="5" name="图片 4" descr="监听到hash"/>
          <p:cNvPicPr>
            <a:picLocks noChangeAspect="1"/>
          </p:cNvPicPr>
          <p:nvPr/>
        </p:nvPicPr>
        <p:blipFill>
          <a:blip r:embed="rId4"/>
          <a:stretch>
            <a:fillRect/>
          </a:stretch>
        </p:blipFill>
        <p:spPr>
          <a:xfrm>
            <a:off x="2023745" y="2841625"/>
            <a:ext cx="4186555" cy="2472690"/>
          </a:xfrm>
          <a:prstGeom prst="rect">
            <a:avLst/>
          </a:prstGeom>
        </p:spPr>
      </p:pic>
      <p:sp>
        <p:nvSpPr>
          <p:cNvPr id="6" name="文本框 5"/>
          <p:cNvSpPr txBox="1"/>
          <p:nvPr/>
        </p:nvSpPr>
        <p:spPr>
          <a:xfrm>
            <a:off x="6559550" y="3709035"/>
            <a:ext cx="3173730" cy="64516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监听到版本为</a:t>
            </a:r>
            <a:r>
              <a:rPr lang="en-US" altLang="zh-CN">
                <a:latin typeface="微软雅黑" panose="020B0503020204020204" pitchFamily="34" charset="-122"/>
                <a:ea typeface="微软雅黑" panose="020B0503020204020204" pitchFamily="34" charset="-122"/>
                <a:cs typeface="微软雅黑" panose="020B0503020204020204" pitchFamily="34" charset="-122"/>
              </a:rPr>
              <a:t>NTLMv1</a:t>
            </a:r>
            <a:r>
              <a:rPr lang="zh-CN" altLang="en-US">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a:latin typeface="微软雅黑" panose="020B0503020204020204" pitchFamily="34" charset="-122"/>
                <a:ea typeface="微软雅黑" panose="020B0503020204020204" pitchFamily="34" charset="-122"/>
                <a:cs typeface="微软雅黑" panose="020B0503020204020204" pitchFamily="34" charset="-122"/>
              </a:rPr>
              <a:t>Hash</a:t>
            </a:r>
            <a:r>
              <a:rPr lang="zh-CN" altLang="en-US">
                <a:latin typeface="微软雅黑" panose="020B0503020204020204" pitchFamily="34" charset="-122"/>
                <a:ea typeface="微软雅黑" panose="020B0503020204020204" pitchFamily="34" charset="-122"/>
                <a:cs typeface="微软雅黑" panose="020B0503020204020204" pitchFamily="34" charset="-122"/>
              </a:rPr>
              <a:t>值</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t>
            </a:r>
            <a:r>
              <a:rPr lang="zh-CN" altLang="en-US"/>
              <a:t>找到</a:t>
            </a:r>
            <a:r>
              <a:rPr lang="en-US" altLang="zh-CN"/>
              <a:t>hash</a:t>
            </a:r>
            <a:r>
              <a:rPr lang="zh-CN" altLang="en-US"/>
              <a:t>值</a:t>
            </a:r>
          </a:p>
        </p:txBody>
      </p:sp>
      <p:pic>
        <p:nvPicPr>
          <p:cNvPr id="3" name="图片 2" descr="找到收集的hash"/>
          <p:cNvPicPr>
            <a:picLocks noChangeAspect="1"/>
          </p:cNvPicPr>
          <p:nvPr/>
        </p:nvPicPr>
        <p:blipFill>
          <a:blip r:embed="rId2"/>
          <a:stretch>
            <a:fillRect/>
          </a:stretch>
        </p:blipFill>
        <p:spPr>
          <a:xfrm>
            <a:off x="6617335" y="1183640"/>
            <a:ext cx="4294505" cy="4490720"/>
          </a:xfrm>
          <a:prstGeom prst="rect">
            <a:avLst/>
          </a:prstGeom>
        </p:spPr>
      </p:pic>
      <p:sp>
        <p:nvSpPr>
          <p:cNvPr id="4" name="文本框 3"/>
          <p:cNvSpPr txBox="1"/>
          <p:nvPr/>
        </p:nvSpPr>
        <p:spPr>
          <a:xfrm>
            <a:off x="1616075" y="1530985"/>
            <a:ext cx="3479800" cy="3969385"/>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找到</a:t>
            </a:r>
            <a:r>
              <a:rPr lang="en-US" altLang="zh-CN">
                <a:latin typeface="微软雅黑" panose="020B0503020204020204" pitchFamily="34" charset="-122"/>
                <a:ea typeface="微软雅黑" panose="020B0503020204020204" pitchFamily="34" charset="-122"/>
                <a:cs typeface="微软雅黑" panose="020B0503020204020204" pitchFamily="34" charset="-122"/>
              </a:rPr>
              <a:t>Resonder.py</a:t>
            </a:r>
            <a:r>
              <a:rPr lang="zh-CN" altLang="en-US">
                <a:latin typeface="微软雅黑" panose="020B0503020204020204" pitchFamily="34" charset="-122"/>
                <a:ea typeface="微软雅黑" panose="020B0503020204020204" pitchFamily="34" charset="-122"/>
                <a:cs typeface="微软雅黑" panose="020B0503020204020204" pitchFamily="34" charset="-122"/>
              </a:rPr>
              <a:t>所在的目录</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在目录下找到</a:t>
            </a:r>
            <a:r>
              <a:rPr lang="en-US" altLang="zh-CN">
                <a:latin typeface="微软雅黑" panose="020B0503020204020204" pitchFamily="34" charset="-122"/>
                <a:ea typeface="微软雅黑" panose="020B0503020204020204" pitchFamily="34" charset="-122"/>
                <a:cs typeface="微软雅黑" panose="020B0503020204020204" pitchFamily="34" charset="-122"/>
              </a:rPr>
              <a:t>DumpNTLMv1.txt</a:t>
            </a:r>
            <a:r>
              <a:rPr lang="zh-CN" altLang="en-US">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a:latin typeface="微软雅黑" panose="020B0503020204020204" pitchFamily="34" charset="-122"/>
                <a:ea typeface="微软雅黑" panose="020B0503020204020204" pitchFamily="34" charset="-122"/>
                <a:cs typeface="微软雅黑" panose="020B0503020204020204" pitchFamily="34" charset="-122"/>
              </a:rPr>
              <a:t>DumpNTLMv2.txt</a:t>
            </a: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根据刚刚实验结果知道获得的</a:t>
            </a:r>
            <a:r>
              <a:rPr lang="en-US" altLang="zh-CN">
                <a:latin typeface="微软雅黑" panose="020B0503020204020204" pitchFamily="34" charset="-122"/>
                <a:ea typeface="微软雅黑" panose="020B0503020204020204" pitchFamily="34" charset="-122"/>
                <a:cs typeface="微软雅黑" panose="020B0503020204020204" pitchFamily="34" charset="-122"/>
              </a:rPr>
              <a:t>hash</a:t>
            </a:r>
            <a:r>
              <a:rPr lang="zh-CN" altLang="en-US">
                <a:latin typeface="微软雅黑" panose="020B0503020204020204" pitchFamily="34" charset="-122"/>
                <a:ea typeface="微软雅黑" panose="020B0503020204020204" pitchFamily="34" charset="-122"/>
                <a:cs typeface="微软雅黑" panose="020B0503020204020204" pitchFamily="34" charset="-122"/>
              </a:rPr>
              <a:t>值为</a:t>
            </a:r>
            <a:r>
              <a:rPr lang="en-US" altLang="zh-CN">
                <a:latin typeface="微软雅黑" panose="020B0503020204020204" pitchFamily="34" charset="-122"/>
                <a:ea typeface="微软雅黑" panose="020B0503020204020204" pitchFamily="34" charset="-122"/>
                <a:cs typeface="微软雅黑" panose="020B0503020204020204" pitchFamily="34" charset="-122"/>
              </a:rPr>
              <a:t>v1</a:t>
            </a:r>
            <a:r>
              <a:rPr lang="zh-CN" altLang="en-US">
                <a:latin typeface="微软雅黑" panose="020B0503020204020204" pitchFamily="34" charset="-122"/>
                <a:ea typeface="微软雅黑" panose="020B0503020204020204" pitchFamily="34" charset="-122"/>
                <a:cs typeface="微软雅黑" panose="020B0503020204020204" pitchFamily="34" charset="-122"/>
              </a:rPr>
              <a:t>版本，即读取</a:t>
            </a:r>
            <a:r>
              <a:rPr lang="en-US" altLang="zh-CN">
                <a:latin typeface="微软雅黑" panose="020B0503020204020204" pitchFamily="34" charset="-122"/>
                <a:ea typeface="微软雅黑" panose="020B0503020204020204" pitchFamily="34" charset="-122"/>
                <a:cs typeface="微软雅黑" panose="020B0503020204020204" pitchFamily="34" charset="-122"/>
              </a:rPr>
              <a:t>v1.txt</a:t>
            </a:r>
            <a:r>
              <a:rPr lang="zh-CN" altLang="en-US">
                <a:latin typeface="微软雅黑" panose="020B0503020204020204" pitchFamily="34" charset="-122"/>
                <a:ea typeface="微软雅黑" panose="020B0503020204020204" pitchFamily="34" charset="-122"/>
                <a:cs typeface="微软雅黑" panose="020B0503020204020204" pitchFamily="34" charset="-122"/>
              </a:rPr>
              <a:t>，可见跟监听到的</a:t>
            </a:r>
            <a:r>
              <a:rPr lang="en-US" altLang="zh-CN">
                <a:latin typeface="微软雅黑" panose="020B0503020204020204" pitchFamily="34" charset="-122"/>
                <a:ea typeface="微软雅黑" panose="020B0503020204020204" pitchFamily="34" charset="-122"/>
                <a:cs typeface="微软雅黑" panose="020B0503020204020204" pitchFamily="34" charset="-122"/>
              </a:rPr>
              <a:t>hash</a:t>
            </a:r>
            <a:r>
              <a:rPr lang="zh-CN" altLang="en-US">
                <a:latin typeface="微软雅黑" panose="020B0503020204020204" pitchFamily="34" charset="-122"/>
                <a:ea typeface="微软雅黑" panose="020B0503020204020204" pitchFamily="34" charset="-122"/>
                <a:cs typeface="微软雅黑" panose="020B0503020204020204" pitchFamily="34" charset="-122"/>
              </a:rPr>
              <a:t>值相同</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4.</a:t>
            </a:r>
            <a:r>
              <a:rPr lang="zh-CN" altLang="en-US">
                <a:latin typeface="微软雅黑" panose="020B0503020204020204" pitchFamily="34" charset="-122"/>
                <a:ea typeface="微软雅黑" panose="020B0503020204020204" pitchFamily="34" charset="-122"/>
                <a:cs typeface="微软雅黑" panose="020B0503020204020204" pitchFamily="34" charset="-122"/>
              </a:rPr>
              <a:t>尝试使用</a:t>
            </a:r>
            <a:r>
              <a:rPr lang="en-US" altLang="zh-CN">
                <a:latin typeface="微软雅黑" panose="020B0503020204020204" pitchFamily="34" charset="-122"/>
                <a:ea typeface="微软雅黑" panose="020B0503020204020204" pitchFamily="34" charset="-122"/>
                <a:cs typeface="微软雅黑" panose="020B0503020204020204" pitchFamily="34" charset="-122"/>
              </a:rPr>
              <a:t>john</a:t>
            </a:r>
            <a:r>
              <a:rPr lang="zh-CN" altLang="en-US">
                <a:latin typeface="微软雅黑" panose="020B0503020204020204" pitchFamily="34" charset="-122"/>
                <a:ea typeface="微软雅黑" panose="020B0503020204020204" pitchFamily="34" charset="-122"/>
                <a:cs typeface="微软雅黑" panose="020B0503020204020204" pitchFamily="34" charset="-122"/>
              </a:rPr>
              <a:t>工具直接破译，但是破译失败，接下来使用</a:t>
            </a:r>
            <a:r>
              <a:rPr lang="en-US" altLang="zh-CN">
                <a:latin typeface="微软雅黑" panose="020B0503020204020204" pitchFamily="34" charset="-122"/>
                <a:ea typeface="微软雅黑" panose="020B0503020204020204" pitchFamily="34" charset="-122"/>
                <a:cs typeface="微软雅黑" panose="020B0503020204020204" pitchFamily="34" charset="-122"/>
              </a:rPr>
              <a:t>hashcat</a:t>
            </a:r>
            <a:r>
              <a:rPr lang="zh-CN" altLang="en-US">
                <a:latin typeface="微软雅黑" panose="020B0503020204020204" pitchFamily="34" charset="-122"/>
                <a:ea typeface="微软雅黑" panose="020B0503020204020204" pitchFamily="34" charset="-122"/>
                <a:cs typeface="微软雅黑" panose="020B0503020204020204" pitchFamily="34" charset="-122"/>
              </a:rPr>
              <a:t>破译。</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破译</a:t>
            </a:r>
            <a:r>
              <a:rPr lang="en-US" altLang="zh-CN"/>
              <a:t>hash</a:t>
            </a:r>
            <a:r>
              <a:rPr lang="zh-CN" altLang="en-US"/>
              <a:t>值</a:t>
            </a:r>
          </a:p>
        </p:txBody>
      </p:sp>
      <p:pic>
        <p:nvPicPr>
          <p:cNvPr id="3" name="图片 2" descr="hashcat破解1"/>
          <p:cNvPicPr>
            <a:picLocks noChangeAspect="1"/>
          </p:cNvPicPr>
          <p:nvPr/>
        </p:nvPicPr>
        <p:blipFill>
          <a:blip r:embed="rId2"/>
          <a:stretch>
            <a:fillRect/>
          </a:stretch>
        </p:blipFill>
        <p:spPr>
          <a:xfrm>
            <a:off x="1445895" y="2043430"/>
            <a:ext cx="3872230" cy="3256280"/>
          </a:xfrm>
          <a:prstGeom prst="rect">
            <a:avLst/>
          </a:prstGeom>
        </p:spPr>
      </p:pic>
      <p:sp>
        <p:nvSpPr>
          <p:cNvPr id="4" name="文本框 3"/>
          <p:cNvSpPr txBox="1"/>
          <p:nvPr/>
        </p:nvSpPr>
        <p:spPr>
          <a:xfrm>
            <a:off x="1471295" y="1437640"/>
            <a:ext cx="400748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通过</a:t>
            </a:r>
            <a:r>
              <a:rPr lang="en-US" altLang="zh-CN">
                <a:latin typeface="微软雅黑" panose="020B0503020204020204" pitchFamily="34" charset="-122"/>
                <a:ea typeface="微软雅黑" panose="020B0503020204020204" pitchFamily="34" charset="-122"/>
                <a:cs typeface="微软雅黑" panose="020B0503020204020204" pitchFamily="34" charset="-122"/>
              </a:rPr>
              <a:t>hashcat</a:t>
            </a:r>
            <a:r>
              <a:rPr lang="zh-CN" altLang="en-US">
                <a:latin typeface="微软雅黑" panose="020B0503020204020204" pitchFamily="34" charset="-122"/>
                <a:ea typeface="微软雅黑" panose="020B0503020204020204" pitchFamily="34" charset="-122"/>
                <a:cs typeface="微软雅黑" panose="020B0503020204020204" pitchFamily="34" charset="-122"/>
              </a:rPr>
              <a:t>工具，选用字典进行破译</a:t>
            </a:r>
          </a:p>
        </p:txBody>
      </p:sp>
      <p:sp>
        <p:nvSpPr>
          <p:cNvPr id="5" name="文本框 4"/>
          <p:cNvSpPr txBox="1"/>
          <p:nvPr/>
        </p:nvSpPr>
        <p:spPr>
          <a:xfrm>
            <a:off x="6716395" y="1437640"/>
            <a:ext cx="339534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破解出用户密码</a:t>
            </a:r>
          </a:p>
        </p:txBody>
      </p:sp>
      <p:pic>
        <p:nvPicPr>
          <p:cNvPr id="6" name="图片 5" descr="hashcat破解hash"/>
          <p:cNvPicPr>
            <a:picLocks noChangeAspect="1"/>
          </p:cNvPicPr>
          <p:nvPr/>
        </p:nvPicPr>
        <p:blipFill>
          <a:blip r:embed="rId3"/>
          <a:stretch>
            <a:fillRect/>
          </a:stretch>
        </p:blipFill>
        <p:spPr>
          <a:xfrm>
            <a:off x="6716395" y="2043430"/>
            <a:ext cx="3808095" cy="31845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0418" y="3507040"/>
            <a:ext cx="2631160" cy="1345282"/>
          </a:xfrm>
          <a:prstGeom prst="rect">
            <a:avLst/>
          </a:prstGeom>
          <a:noFill/>
        </p:spPr>
        <p:txBody>
          <a:bodyPr wrap="square" rtlCol="0">
            <a:spAutoFit/>
          </a:bodyPr>
          <a:lstStyle/>
          <a:p>
            <a:pPr algn="just"/>
            <a:r>
              <a:rPr lang="zh-CN" altLang="en-US" sz="8000" dirty="0">
                <a:solidFill>
                  <a:schemeClr val="bg1"/>
                </a:solidFill>
                <a:latin typeface="微软雅黑" panose="020B0503020204020204" pitchFamily="34" charset="-122"/>
                <a:ea typeface="微软雅黑" panose="020B0503020204020204" pitchFamily="34" charset="-122"/>
              </a:rPr>
              <a:t>谢谢！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460475" y="2292112"/>
            <a:ext cx="2049285" cy="706755"/>
            <a:chOff x="7460475" y="1303224"/>
            <a:chExt cx="2049285" cy="706755"/>
          </a:xfrm>
        </p:grpSpPr>
        <p:sp>
          <p:nvSpPr>
            <p:cNvPr id="5" name="文本框 4"/>
            <p:cNvSpPr txBox="1"/>
            <p:nvPr/>
          </p:nvSpPr>
          <p:spPr>
            <a:xfrm>
              <a:off x="7460475" y="1303224"/>
              <a:ext cx="2049285" cy="706755"/>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第一章</a:t>
              </a:r>
              <a:r>
                <a:rPr lang="en-US" altLang="zh-CN" sz="2000" b="1" dirty="0">
                  <a:solidFill>
                    <a:srgbClr val="063A65"/>
                  </a:solidFill>
                  <a:latin typeface="微软雅黑" panose="020B0503020204020204" pitchFamily="34" charset="-122"/>
                  <a:ea typeface="微软雅黑" panose="020B0503020204020204" pitchFamily="34" charset="-122"/>
                </a:rPr>
                <a:t> NTLM</a:t>
              </a:r>
              <a:r>
                <a:rPr lang="zh-CN" altLang="en-US" sz="2000" b="1" dirty="0">
                  <a:solidFill>
                    <a:srgbClr val="063A65"/>
                  </a:solidFill>
                  <a:latin typeface="微软雅黑" panose="020B0503020204020204" pitchFamily="34" charset="-122"/>
                  <a:ea typeface="微软雅黑" panose="020B0503020204020204" pitchFamily="34" charset="-122"/>
                </a:rPr>
                <a:t>相关知识 </a:t>
              </a:r>
            </a:p>
          </p:txBody>
        </p:sp>
        <p:sp>
          <p:nvSpPr>
            <p:cNvPr id="6" name="文本框 5"/>
            <p:cNvSpPr txBox="1"/>
            <p:nvPr/>
          </p:nvSpPr>
          <p:spPr>
            <a:xfrm>
              <a:off x="7460475" y="1303284"/>
              <a:ext cx="1378725" cy="337185"/>
            </a:xfrm>
            <a:prstGeom prst="rect">
              <a:avLst/>
            </a:prstGeom>
            <a:noFill/>
          </p:spPr>
          <p:txBody>
            <a:bodyPr wrap="square" rtlCol="0">
              <a:spAutoFit/>
            </a:bodyPr>
            <a:lstStyle/>
            <a:p>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7460474" y="3428127"/>
            <a:ext cx="2049285" cy="514410"/>
            <a:chOff x="7460475" y="1526109"/>
            <a:chExt cx="2049285" cy="514410"/>
          </a:xfrm>
        </p:grpSpPr>
        <p:sp>
          <p:nvSpPr>
            <p:cNvPr id="15" name="文本框 14"/>
            <p:cNvSpPr txBox="1"/>
            <p:nvPr/>
          </p:nvSpPr>
          <p:spPr>
            <a:xfrm>
              <a:off x="7460475" y="1526109"/>
              <a:ext cx="2049285" cy="39878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第二章 使用工具</a:t>
              </a:r>
            </a:p>
          </p:txBody>
        </p:sp>
        <p:sp>
          <p:nvSpPr>
            <p:cNvPr id="16" name="文本框 15"/>
            <p:cNvSpPr txBox="1"/>
            <p:nvPr/>
          </p:nvSpPr>
          <p:spPr>
            <a:xfrm>
              <a:off x="7460475" y="1703334"/>
              <a:ext cx="1378725" cy="337185"/>
            </a:xfrm>
            <a:prstGeom prst="rect">
              <a:avLst/>
            </a:prstGeom>
            <a:noFill/>
          </p:spPr>
          <p:txBody>
            <a:bodyPr wrap="square" rtlCol="0">
              <a:spAutoFit/>
            </a:bodyPr>
            <a:lstStyle/>
            <a:p>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7460475" y="4272677"/>
            <a:ext cx="2049285" cy="428685"/>
            <a:chOff x="7460475" y="1211784"/>
            <a:chExt cx="2049285" cy="428685"/>
          </a:xfrm>
        </p:grpSpPr>
        <p:sp>
          <p:nvSpPr>
            <p:cNvPr id="18" name="文本框 17"/>
            <p:cNvSpPr txBox="1"/>
            <p:nvPr/>
          </p:nvSpPr>
          <p:spPr>
            <a:xfrm>
              <a:off x="7460475" y="1211784"/>
              <a:ext cx="2049285" cy="39878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第三章</a:t>
              </a:r>
              <a:r>
                <a:rPr lang="en-US" altLang="zh-CN" sz="2000" b="1" dirty="0">
                  <a:solidFill>
                    <a:srgbClr val="063A65"/>
                  </a:solidFill>
                  <a:latin typeface="微软雅黑" panose="020B0503020204020204" pitchFamily="34" charset="-122"/>
                  <a:ea typeface="微软雅黑" panose="020B0503020204020204" pitchFamily="34" charset="-122"/>
                </a:rPr>
                <a:t> </a:t>
              </a:r>
              <a:r>
                <a:rPr lang="zh-CN" altLang="en-US" sz="2000" b="1" dirty="0">
                  <a:solidFill>
                    <a:srgbClr val="063A65"/>
                  </a:solidFill>
                  <a:latin typeface="微软雅黑" panose="020B0503020204020204" pitchFamily="34" charset="-122"/>
                  <a:ea typeface="微软雅黑" panose="020B0503020204020204" pitchFamily="34" charset="-122"/>
                </a:rPr>
                <a:t>实验操作 </a:t>
              </a:r>
            </a:p>
          </p:txBody>
        </p:sp>
        <p:sp>
          <p:nvSpPr>
            <p:cNvPr id="19" name="文本框 18"/>
            <p:cNvSpPr txBox="1"/>
            <p:nvPr/>
          </p:nvSpPr>
          <p:spPr>
            <a:xfrm>
              <a:off x="7460475" y="1303284"/>
              <a:ext cx="1378725" cy="337185"/>
            </a:xfrm>
            <a:prstGeom prst="rect">
              <a:avLst/>
            </a:prstGeom>
            <a:noFill/>
          </p:spPr>
          <p:txBody>
            <a:bodyPr wrap="square" rtlCol="0">
              <a:spAutoFit/>
            </a:bodyPr>
            <a:lstStyle/>
            <a:p>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7460473" y="4631452"/>
            <a:ext cx="2049285" cy="737295"/>
            <a:chOff x="7460475" y="903174"/>
            <a:chExt cx="2049285" cy="737295"/>
          </a:xfrm>
        </p:grpSpPr>
        <p:sp>
          <p:nvSpPr>
            <p:cNvPr id="21" name="文本框 20"/>
            <p:cNvSpPr txBox="1"/>
            <p:nvPr/>
          </p:nvSpPr>
          <p:spPr>
            <a:xfrm>
              <a:off x="7460475" y="903174"/>
              <a:ext cx="2049285" cy="39878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 </a:t>
              </a:r>
            </a:p>
          </p:txBody>
        </p:sp>
        <p:sp>
          <p:nvSpPr>
            <p:cNvPr id="22" name="文本框 21"/>
            <p:cNvSpPr txBox="1"/>
            <p:nvPr/>
          </p:nvSpPr>
          <p:spPr>
            <a:xfrm>
              <a:off x="7460475" y="1303284"/>
              <a:ext cx="1378725" cy="337185"/>
            </a:xfrm>
            <a:prstGeom prst="rect">
              <a:avLst/>
            </a:prstGeom>
            <a:noFill/>
          </p:spPr>
          <p:txBody>
            <a:bodyPr wrap="square" rtlCol="0">
              <a:spAutoFit/>
            </a:bodyPr>
            <a:lstStyle/>
            <a:p>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951754" y="2243253"/>
            <a:ext cx="8694263" cy="1529715"/>
          </a:xfrm>
          <a:prstGeom prst="rect">
            <a:avLst/>
          </a:prstGeom>
          <a:noFill/>
        </p:spPr>
        <p:txBody>
          <a:bodyPr wrap="square" rtlCol="0">
            <a:spAutoFit/>
          </a:bodyPr>
          <a:lstStyle/>
          <a:p>
            <a:pPr>
              <a:lnSpc>
                <a:spcPct val="130000"/>
              </a:lnSpc>
            </a:pPr>
            <a:r>
              <a:rPr lang="en-US" sz="2400" dirty="0">
                <a:solidFill>
                  <a:srgbClr val="000000">
                    <a:lumMod val="75000"/>
                    <a:lumOff val="25000"/>
                  </a:srgbClr>
                </a:solidFill>
                <a:latin typeface="Arial" panose="020B0604020202020204"/>
                <a:ea typeface="微软雅黑" panose="020B0503020204020204" pitchFamily="34" charset="-122"/>
              </a:rPr>
              <a:t>        NTLM</a:t>
            </a:r>
            <a:r>
              <a:rPr lang="zh-CN" altLang="en-US" sz="2400" dirty="0">
                <a:solidFill>
                  <a:srgbClr val="000000">
                    <a:lumMod val="75000"/>
                    <a:lumOff val="25000"/>
                  </a:srgbClr>
                </a:solidFill>
                <a:latin typeface="Arial" panose="020B0604020202020204"/>
                <a:ea typeface="微软雅黑" panose="020B0503020204020204" pitchFamily="34" charset="-122"/>
              </a:rPr>
              <a:t>是一种</a:t>
            </a:r>
            <a:r>
              <a:rPr lang="en-US" altLang="zh-CN" sz="2400" dirty="0">
                <a:solidFill>
                  <a:srgbClr val="000000">
                    <a:lumMod val="75000"/>
                    <a:lumOff val="25000"/>
                  </a:srgbClr>
                </a:solidFill>
                <a:latin typeface="Arial" panose="020B0604020202020204"/>
                <a:ea typeface="微软雅黑" panose="020B0503020204020204" pitchFamily="34" charset="-122"/>
              </a:rPr>
              <a:t>windows</a:t>
            </a:r>
            <a:r>
              <a:rPr lang="zh-CN" altLang="en-US" sz="2400" dirty="0">
                <a:solidFill>
                  <a:srgbClr val="000000">
                    <a:lumMod val="75000"/>
                    <a:lumOff val="25000"/>
                  </a:srgbClr>
                </a:solidFill>
                <a:latin typeface="Arial" panose="020B0604020202020204"/>
                <a:ea typeface="微软雅黑" panose="020B0503020204020204" pitchFamily="34" charset="-122"/>
              </a:rPr>
              <a:t>的验证用户身份的一种机制，多存在与工作组环境下，可以与</a:t>
            </a:r>
            <a:r>
              <a:rPr lang="en-US" altLang="zh-CN" sz="2400" dirty="0">
                <a:solidFill>
                  <a:srgbClr val="000000">
                    <a:lumMod val="75000"/>
                    <a:lumOff val="25000"/>
                  </a:srgbClr>
                </a:solidFill>
                <a:latin typeface="Arial" panose="020B0604020202020204"/>
                <a:ea typeface="微软雅黑" panose="020B0503020204020204" pitchFamily="34" charset="-122"/>
              </a:rPr>
              <a:t>smb</a:t>
            </a:r>
            <a:r>
              <a:rPr lang="zh-CN" altLang="en-US" sz="2400" dirty="0">
                <a:solidFill>
                  <a:srgbClr val="000000">
                    <a:lumMod val="75000"/>
                    <a:lumOff val="25000"/>
                  </a:srgbClr>
                </a:solidFill>
                <a:latin typeface="Arial" panose="020B0604020202020204"/>
                <a:ea typeface="微软雅黑" panose="020B0503020204020204" pitchFamily="34" charset="-122"/>
              </a:rPr>
              <a:t>、</a:t>
            </a:r>
            <a:r>
              <a:rPr lang="en-US" altLang="zh-CN" sz="2400" dirty="0">
                <a:solidFill>
                  <a:srgbClr val="000000">
                    <a:lumMod val="75000"/>
                    <a:lumOff val="25000"/>
                  </a:srgbClr>
                </a:solidFill>
                <a:latin typeface="Arial" panose="020B0604020202020204"/>
                <a:ea typeface="微软雅黑" panose="020B0503020204020204" pitchFamily="34" charset="-122"/>
              </a:rPr>
              <a:t>http</a:t>
            </a:r>
            <a:r>
              <a:rPr lang="zh-CN" altLang="en-US" sz="2400" dirty="0">
                <a:solidFill>
                  <a:srgbClr val="000000">
                    <a:lumMod val="75000"/>
                    <a:lumOff val="25000"/>
                  </a:srgbClr>
                </a:solidFill>
                <a:latin typeface="Arial" panose="020B0604020202020204"/>
                <a:ea typeface="微软雅黑" panose="020B0503020204020204" pitchFamily="34" charset="-122"/>
              </a:rPr>
              <a:t>等协议嵌套使用，攻击者便有可能利用这些协议来进行</a:t>
            </a:r>
            <a:r>
              <a:rPr lang="en-US" altLang="zh-CN" sz="2400" dirty="0">
                <a:solidFill>
                  <a:srgbClr val="000000">
                    <a:lumMod val="75000"/>
                    <a:lumOff val="25000"/>
                  </a:srgbClr>
                </a:solidFill>
                <a:latin typeface="Arial" panose="020B0604020202020204"/>
                <a:ea typeface="微软雅黑" panose="020B0503020204020204" pitchFamily="34" charset="-122"/>
              </a:rPr>
              <a:t>NTLM-relay</a:t>
            </a:r>
            <a:r>
              <a:rPr lang="zh-CN" altLang="en-US" sz="2400" dirty="0">
                <a:solidFill>
                  <a:srgbClr val="000000">
                    <a:lumMod val="75000"/>
                    <a:lumOff val="25000"/>
                  </a:srgbClr>
                </a:solidFill>
                <a:latin typeface="Arial" panose="020B0604020202020204"/>
                <a:ea typeface="微软雅黑" panose="020B0503020204020204" pitchFamily="34" charset="-122"/>
              </a:rPr>
              <a:t>攻击。</a:t>
            </a:r>
          </a:p>
        </p:txBody>
      </p:sp>
      <p:sp>
        <p:nvSpPr>
          <p:cNvPr id="4" name="文本框 3"/>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  NTLM</a:t>
            </a:r>
            <a:r>
              <a:rPr lang="zh-CN" altLang="en-US" sz="2800" dirty="0">
                <a:latin typeface="微软雅黑" panose="020B0503020204020204" pitchFamily="34" charset="-122"/>
                <a:ea typeface="微软雅黑" panose="020B0503020204020204" pitchFamily="34" charset="-122"/>
              </a:rPr>
              <a:t>用途</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NTLM</a:t>
            </a:r>
            <a:r>
              <a:rPr lang="zh-CN" altLang="en-US"/>
              <a:t>的认证流程</a:t>
            </a:r>
          </a:p>
        </p:txBody>
      </p:sp>
      <p:sp>
        <p:nvSpPr>
          <p:cNvPr id="4" name="内容占位符 2"/>
          <p:cNvSpPr>
            <a:spLocks noGrp="1"/>
          </p:cNvSpPr>
          <p:nvPr>
            <p:custDataLst>
              <p:tags r:id="rId1"/>
            </p:custDataLst>
          </p:nvPr>
        </p:nvSpPr>
        <p:spPr>
          <a:xfrm>
            <a:off x="1680845" y="1621155"/>
            <a:ext cx="9408795" cy="40881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客户端向服务器发送一个请求，请求中包含明文的登录用户名。服务器会提前存储登录用户名和对应的密码</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hash</a:t>
            </a:r>
          </a:p>
          <a:p>
            <a:pPr algn="l">
              <a:buFont typeface="+mj-lt"/>
              <a:buAutoNum type="arabicPeriod"/>
            </a:pP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服务器接收到请求后，生成一个</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位的随机数</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这个随机数被称为</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Challenge),</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明文发送回客户端。使用存储的登录用户密码</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hash</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加密</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Challenge</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，获得</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Challenge1</a:t>
            </a:r>
          </a:p>
          <a:p>
            <a:pPr algn="l">
              <a:buFont typeface="+mj-lt"/>
              <a:buAutoNum type="arabicPeriod"/>
            </a:pP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客户端接收到</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Challenge</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后，使用登录用户的密码</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hash</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Challenge</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加密，获得</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Challenge2(</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这个结果被称为</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response)</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，将</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response</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发送给服务器</a:t>
            </a:r>
          </a:p>
          <a:p>
            <a:pPr algn="l">
              <a:buFont typeface="+mj-lt"/>
              <a:buAutoNum type="arabicPeriod"/>
            </a:pP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服务器接收客户端加密后的</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response</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，比较</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Challenge1</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response</a:t>
            </a:r>
            <a:r>
              <a:rPr lang="zh-CN" altLang="en-US" sz="2300" b="0" i="0" dirty="0">
                <a:solidFill>
                  <a:srgbClr val="333333"/>
                </a:solidFill>
                <a:effectLst/>
                <a:latin typeface="微软雅黑" panose="020B0503020204020204" pitchFamily="34" charset="-122"/>
                <a:ea typeface="微软雅黑" panose="020B0503020204020204" pitchFamily="34" charset="-122"/>
                <a:cs typeface="微软雅黑" panose="020B0503020204020204" pitchFamily="34" charset="-122"/>
              </a:rPr>
              <a:t>，如果相同，验证成功</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NTLM</a:t>
            </a:r>
            <a:r>
              <a:rPr lang="zh-CN" altLang="en-US"/>
              <a:t>的认证流程</a:t>
            </a:r>
          </a:p>
        </p:txBody>
      </p:sp>
      <p:pic>
        <p:nvPicPr>
          <p:cNvPr id="4" name="内容占位符 3"/>
          <p:cNvPicPr>
            <a:picLocks noGrp="1" noChangeAspect="1"/>
          </p:cNvPicPr>
          <p:nvPr>
            <p:custDataLst>
              <p:tags r:id="rId1"/>
            </p:custDataLst>
          </p:nvPr>
        </p:nvPicPr>
        <p:blipFill>
          <a:blip r:embed="rId3"/>
          <a:stretch>
            <a:fillRect/>
          </a:stretch>
        </p:blipFill>
        <p:spPr>
          <a:xfrm>
            <a:off x="978535" y="1458595"/>
            <a:ext cx="9418320" cy="43351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NTLM Relay </a:t>
            </a:r>
            <a:r>
              <a:rPr lang="zh-CN" altLang="en-US"/>
              <a:t>原理图</a:t>
            </a:r>
          </a:p>
        </p:txBody>
      </p:sp>
      <p:pic>
        <p:nvPicPr>
          <p:cNvPr id="101" name="图片 100"/>
          <p:cNvPicPr/>
          <p:nvPr>
            <p:custDataLst>
              <p:tags r:id="rId1"/>
            </p:custDataLst>
          </p:nvPr>
        </p:nvPicPr>
        <p:blipFill>
          <a:blip r:embed="rId3"/>
          <a:stretch>
            <a:fillRect/>
          </a:stretch>
        </p:blipFill>
        <p:spPr>
          <a:xfrm>
            <a:off x="607060" y="1334770"/>
            <a:ext cx="9276080" cy="485902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1217" y="337934"/>
            <a:ext cx="1104392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  NTLM Relay </a:t>
            </a:r>
            <a:endParaRPr lang="zh-CN" altLang="en-US" sz="28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951755" y="1730484"/>
            <a:ext cx="3483845" cy="3448685"/>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NTLM</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认证的第三步中，</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Response</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消息中存在</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Net-NTLM Hash</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，当攻击者截获</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Nne-NTLM Hash</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后，便可利用该</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hash</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冒充受害主机，进行</a:t>
            </a:r>
            <a:r>
              <a:rPr lang="en-US" altLang="zh-CN"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NTLM</a:t>
            </a:r>
            <a:r>
              <a:rPr lang="zh-CN" altLang="en-US" sz="2400" dirty="0">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中继攻击。</a:t>
            </a:r>
          </a:p>
        </p:txBody>
      </p:sp>
      <p:sp>
        <p:nvSpPr>
          <p:cNvPr id="20" name="文本框 19"/>
          <p:cNvSpPr txBox="1"/>
          <p:nvPr/>
        </p:nvSpPr>
        <p:spPr>
          <a:xfrm>
            <a:off x="7198087" y="1730484"/>
            <a:ext cx="3483845" cy="2925673"/>
          </a:xfrm>
          <a:prstGeom prst="rect">
            <a:avLst/>
          </a:prstGeom>
          <a:noFill/>
        </p:spPr>
        <p:txBody>
          <a:bodyPr wrap="square" rtlCol="0">
            <a:spAutoFit/>
          </a:bodyPr>
          <a:lstStyle/>
          <a:p>
            <a:pPr>
              <a:lnSpc>
                <a:spcPct val="130000"/>
              </a:lnSpc>
              <a:spcBef>
                <a:spcPts val="600"/>
              </a:spcBef>
            </a:pPr>
            <a:r>
              <a:rPr lang="zh-CN" altLang="en-US" sz="2400" dirty="0">
                <a:solidFill>
                  <a:srgbClr val="000000">
                    <a:lumMod val="75000"/>
                    <a:lumOff val="25000"/>
                  </a:srgbClr>
                </a:solidFill>
                <a:latin typeface="Arial" panose="020B0604020202020204"/>
                <a:ea typeface="微软雅黑" panose="020B0503020204020204" pitchFamily="34" charset="-122"/>
              </a:rPr>
              <a:t>请在此输入文字说明请在此输入文字说明请在此输入文字说明请在此输入文字说明请在此输入文字说明请在此输入文字说明。</a:t>
            </a:r>
          </a:p>
        </p:txBody>
      </p:sp>
      <p:pic>
        <p:nvPicPr>
          <p:cNvPr id="103" name="图片 102"/>
          <p:cNvPicPr/>
          <p:nvPr>
            <p:custDataLst>
              <p:tags r:id="rId1"/>
            </p:custDataLst>
          </p:nvPr>
        </p:nvPicPr>
        <p:blipFill>
          <a:blip r:embed="rId4"/>
          <a:stretch>
            <a:fillRect/>
          </a:stretch>
        </p:blipFill>
        <p:spPr>
          <a:xfrm>
            <a:off x="6345555" y="859790"/>
            <a:ext cx="4789805" cy="545528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t>
            </a:r>
            <a:r>
              <a:rPr lang="zh-CN" altLang="en-US"/>
              <a:t>获取</a:t>
            </a:r>
            <a:r>
              <a:rPr lang="en-US" altLang="zh-CN"/>
              <a:t>Net-NTLM Hash</a:t>
            </a:r>
            <a:endParaRPr lang="zh-CN" altLang="en-US"/>
          </a:p>
        </p:txBody>
      </p:sp>
      <p:sp>
        <p:nvSpPr>
          <p:cNvPr id="3" name="文本框 2"/>
          <p:cNvSpPr txBox="1"/>
          <p:nvPr/>
        </p:nvSpPr>
        <p:spPr>
          <a:xfrm>
            <a:off x="1704975" y="1550670"/>
            <a:ext cx="9053195" cy="3771265"/>
          </a:xfrm>
          <a:prstGeom prst="rect">
            <a:avLst/>
          </a:prstGeom>
          <a:noFill/>
        </p:spPr>
        <p:txBody>
          <a:bodyPr wrap="square" rtlCol="0">
            <a:noAutofit/>
          </a:bodyPr>
          <a:lstStyle/>
          <a:p>
            <a:pPr marL="0" indent="0">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思路：</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使服务器向攻击者发起</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NTLM</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请求，使用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Responder</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来捕获</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Net-NTLM Hash</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buNone/>
            </a:pPr>
            <a:endParaRPr lang="en-US" altLang="zh-CN" sz="2400" b="0" i="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只要是使用 </a:t>
            </a:r>
            <a:r>
              <a:rPr lang="en-US" altLang="zh-CN"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SMB</a:t>
            </a:r>
            <a:r>
              <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HTTP</a:t>
            </a:r>
            <a:r>
              <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LDAP</a:t>
            </a:r>
            <a:r>
              <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MSSQL </a:t>
            </a:r>
            <a:r>
              <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等协议来进</a:t>
            </a:r>
          </a:p>
          <a:p>
            <a:pPr marL="0" indent="0">
              <a:buNone/>
            </a:pPr>
            <a:r>
              <a:rPr lang="en-US" altLang="zh-CN"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NTLM </a:t>
            </a:r>
            <a:r>
              <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认证的程序，都可以尝试用来向攻击者发送 </a:t>
            </a:r>
            <a:r>
              <a:rPr lang="en-US" altLang="zh-CN"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Net-NTLM Hash</a:t>
            </a:r>
            <a:r>
              <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0" indent="0">
              <a:buNone/>
            </a:pPr>
            <a:endPar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buNone/>
            </a:pPr>
            <a:r>
              <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本实验通过</a:t>
            </a:r>
            <a:r>
              <a:rPr lang="en-US" altLang="zh-CN"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SMB</a:t>
            </a:r>
            <a:r>
              <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协议来触发受害主机向攻击者发送</a:t>
            </a:r>
            <a:r>
              <a:rPr lang="en-US" altLang="zh-CN"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Net-NTLM Hash</a:t>
            </a:r>
            <a:r>
              <a:rPr lang="zh-CN" altLang="en-US"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dirty="0">
              <a:solidFill>
                <a:srgbClr val="23263B"/>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indent="0">
              <a:buNone/>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Responder</a:t>
            </a:r>
            <a:r>
              <a:rPr lang="zh-CN" altLang="en-US"/>
              <a:t>工具</a:t>
            </a:r>
          </a:p>
        </p:txBody>
      </p:sp>
      <p:sp>
        <p:nvSpPr>
          <p:cNvPr id="3" name="文本框 2"/>
          <p:cNvSpPr txBox="1"/>
          <p:nvPr/>
        </p:nvSpPr>
        <p:spPr>
          <a:xfrm>
            <a:off x="1760855" y="1573530"/>
            <a:ext cx="8670290" cy="3784600"/>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Windows系统的名称解析顺序如下：</a:t>
            </a: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本地hosts文件（%windir%\System32\drivers\etc\hosts）</a:t>
            </a: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DNS缓存/DNS服务器</a:t>
            </a: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链路本地多播名称解析（LLMNR）和NetBIOS名称服务（NBT-NS）</a:t>
            </a:r>
          </a:p>
          <a:p>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如果前两种方法名称解析失败，就会使用第三种方法进行解析。而</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Responder</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可以污染</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LLMNR</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NBT-NS</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请求，将所有的传输引导到攻击机上。</a:t>
            </a:r>
          </a:p>
          <a:p>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可以使用</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Resonder - I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指令监听指定网卡</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1302a93c-9b9e-41e4-8093-ccdf48e18f36"/>
  <p:tag name="COMMONDATA" val="eyJoZGlkIjoiNTBhNzkxNjFiMDFmODhlNTkwZjQzOWUyMWFjZTI3ZTc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629</Words>
  <Application>Microsoft Office PowerPoint</Application>
  <PresentationFormat>宽屏</PresentationFormat>
  <Paragraphs>63</Paragraphs>
  <Slides>16</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等线</vt:lpstr>
      <vt:lpstr>等线 Light</vt:lpstr>
      <vt:lpstr>微软雅黑</vt:lpstr>
      <vt:lpstr>Arial</vt:lpstr>
      <vt:lpstr>Office 主题​​</vt:lpstr>
      <vt:lpstr>渗透工具Responder、Hashcat的使用</vt:lpstr>
      <vt:lpstr>PowerPoint 演示文稿</vt:lpstr>
      <vt:lpstr>PowerPoint 演示文稿</vt:lpstr>
      <vt:lpstr>  NTLM的认证流程</vt:lpstr>
      <vt:lpstr>NTLM的认证流程</vt:lpstr>
      <vt:lpstr>NTLM Relay 原理图</vt:lpstr>
      <vt:lpstr>PowerPoint 演示文稿</vt:lpstr>
      <vt:lpstr>  获取Net-NTLM Hash</vt:lpstr>
      <vt:lpstr>  Responder工具</vt:lpstr>
      <vt:lpstr>  Hashcat使用</vt:lpstr>
      <vt:lpstr>PowerPoint 演示文稿</vt:lpstr>
      <vt:lpstr>   监听网卡</vt:lpstr>
      <vt:lpstr>  获取hash值</vt:lpstr>
      <vt:lpstr>  找到hash值</vt:lpstr>
      <vt:lpstr>破译hash值</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 Ze</dc:creator>
  <cp:lastModifiedBy>CSD SJTU</cp:lastModifiedBy>
  <cp:revision>49</cp:revision>
  <dcterms:created xsi:type="dcterms:W3CDTF">2021-11-08T16:57:00Z</dcterms:created>
  <dcterms:modified xsi:type="dcterms:W3CDTF">2023-08-19T15:50:25Z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D1596FDEE0FF4CD8BA003E20B57D250D_13</vt:lpwstr>
  </property>
  <property fmtid="{D5CDD505-2E9C-101B-9397-08002B2CF9AE}" pid="3" name="KSOProductBuildVer">
    <vt:lpwstr>2052-11.1.0.14309</vt:lpwstr>
  </property>
</Properties>
</file>